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66" r:id="rId1"/>
  </p:sldMasterIdLst>
  <p:notesMasterIdLst>
    <p:notesMasterId r:id="rId29"/>
  </p:notesMasterIdLst>
  <p:sldIdLst>
    <p:sldId id="939" r:id="rId2"/>
    <p:sldId id="898" r:id="rId3"/>
    <p:sldId id="899" r:id="rId4"/>
    <p:sldId id="900" r:id="rId5"/>
    <p:sldId id="1037" r:id="rId6"/>
    <p:sldId id="1013" r:id="rId7"/>
    <p:sldId id="1039" r:id="rId8"/>
    <p:sldId id="1010" r:id="rId9"/>
    <p:sldId id="1011" r:id="rId10"/>
    <p:sldId id="1038" r:id="rId11"/>
    <p:sldId id="1017" r:id="rId12"/>
    <p:sldId id="1018" r:id="rId13"/>
    <p:sldId id="1033" r:id="rId14"/>
    <p:sldId id="1021" r:id="rId15"/>
    <p:sldId id="1040" r:id="rId16"/>
    <p:sldId id="1022" r:id="rId17"/>
    <p:sldId id="291" r:id="rId18"/>
    <p:sldId id="1041" r:id="rId19"/>
    <p:sldId id="301" r:id="rId20"/>
    <p:sldId id="1044" r:id="rId21"/>
    <p:sldId id="1045" r:id="rId22"/>
    <p:sldId id="1034" r:id="rId23"/>
    <p:sldId id="1035" r:id="rId24"/>
    <p:sldId id="1029" r:id="rId25"/>
    <p:sldId id="1030" r:id="rId26"/>
    <p:sldId id="1043" r:id="rId27"/>
    <p:sldId id="1031" r:id="rId28"/>
  </p:sldIdLst>
  <p:sldSz cx="14400213" cy="8999538"/>
  <p:notesSz cx="6858000" cy="9144000"/>
  <p:custDataLst>
    <p:tags r:id="rId30"/>
  </p:custDataLst>
  <p:defaultTextStyle>
    <a:defPPr>
      <a:defRPr lang="zh-CN"/>
    </a:defPPr>
    <a:lvl1pPr marL="0" algn="l" defTabSz="1123112" rtl="0" eaLnBrk="1" latinLnBrk="0" hangingPunct="1">
      <a:defRPr sz="2211" kern="1200">
        <a:solidFill>
          <a:schemeClr val="tx1"/>
        </a:solidFill>
        <a:latin typeface="+mn-lt"/>
        <a:ea typeface="+mn-ea"/>
        <a:cs typeface="+mn-cs"/>
      </a:defRPr>
    </a:lvl1pPr>
    <a:lvl2pPr marL="561555" algn="l" defTabSz="1123112" rtl="0" eaLnBrk="1" latinLnBrk="0" hangingPunct="1">
      <a:defRPr sz="2211" kern="1200">
        <a:solidFill>
          <a:schemeClr val="tx1"/>
        </a:solidFill>
        <a:latin typeface="+mn-lt"/>
        <a:ea typeface="+mn-ea"/>
        <a:cs typeface="+mn-cs"/>
      </a:defRPr>
    </a:lvl2pPr>
    <a:lvl3pPr marL="1123112" algn="l" defTabSz="1123112" rtl="0" eaLnBrk="1" latinLnBrk="0" hangingPunct="1">
      <a:defRPr sz="2211" kern="1200">
        <a:solidFill>
          <a:schemeClr val="tx1"/>
        </a:solidFill>
        <a:latin typeface="+mn-lt"/>
        <a:ea typeface="+mn-ea"/>
        <a:cs typeface="+mn-cs"/>
      </a:defRPr>
    </a:lvl3pPr>
    <a:lvl4pPr marL="1684667" algn="l" defTabSz="1123112" rtl="0" eaLnBrk="1" latinLnBrk="0" hangingPunct="1">
      <a:defRPr sz="2211" kern="1200">
        <a:solidFill>
          <a:schemeClr val="tx1"/>
        </a:solidFill>
        <a:latin typeface="+mn-lt"/>
        <a:ea typeface="+mn-ea"/>
        <a:cs typeface="+mn-cs"/>
      </a:defRPr>
    </a:lvl4pPr>
    <a:lvl5pPr marL="2246223" algn="l" defTabSz="1123112" rtl="0" eaLnBrk="1" latinLnBrk="0" hangingPunct="1">
      <a:defRPr sz="2211" kern="1200">
        <a:solidFill>
          <a:schemeClr val="tx1"/>
        </a:solidFill>
        <a:latin typeface="+mn-lt"/>
        <a:ea typeface="+mn-ea"/>
        <a:cs typeface="+mn-cs"/>
      </a:defRPr>
    </a:lvl5pPr>
    <a:lvl6pPr marL="2807780" algn="l" defTabSz="1123112" rtl="0" eaLnBrk="1" latinLnBrk="0" hangingPunct="1">
      <a:defRPr sz="2211" kern="1200">
        <a:solidFill>
          <a:schemeClr val="tx1"/>
        </a:solidFill>
        <a:latin typeface="+mn-lt"/>
        <a:ea typeface="+mn-ea"/>
        <a:cs typeface="+mn-cs"/>
      </a:defRPr>
    </a:lvl6pPr>
    <a:lvl7pPr marL="3369335" algn="l" defTabSz="1123112" rtl="0" eaLnBrk="1" latinLnBrk="0" hangingPunct="1">
      <a:defRPr sz="2211" kern="1200">
        <a:solidFill>
          <a:schemeClr val="tx1"/>
        </a:solidFill>
        <a:latin typeface="+mn-lt"/>
        <a:ea typeface="+mn-ea"/>
        <a:cs typeface="+mn-cs"/>
      </a:defRPr>
    </a:lvl7pPr>
    <a:lvl8pPr marL="3930890" algn="l" defTabSz="1123112" rtl="0" eaLnBrk="1" latinLnBrk="0" hangingPunct="1">
      <a:defRPr sz="2211" kern="1200">
        <a:solidFill>
          <a:schemeClr val="tx1"/>
        </a:solidFill>
        <a:latin typeface="+mn-lt"/>
        <a:ea typeface="+mn-ea"/>
        <a:cs typeface="+mn-cs"/>
      </a:defRPr>
    </a:lvl8pPr>
    <a:lvl9pPr marL="4492446" algn="l" defTabSz="1123112" rtl="0" eaLnBrk="1" latinLnBrk="0" hangingPunct="1">
      <a:defRPr sz="221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35" userDrawn="1">
          <p15:clr>
            <a:srgbClr val="A4A3A4"/>
          </p15:clr>
        </p15:guide>
        <p15:guide id="2" pos="45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02"/>
    <p:restoredTop sz="95952"/>
  </p:normalViewPr>
  <p:slideViewPr>
    <p:cSldViewPr snapToGrid="0" showGuides="1">
      <p:cViewPr varScale="1">
        <p:scale>
          <a:sx n="85" d="100"/>
          <a:sy n="85" d="100"/>
        </p:scale>
        <p:origin x="1120" y="184"/>
      </p:cViewPr>
      <p:guideLst>
        <p:guide orient="horz" pos="2835"/>
        <p:guide pos="4536"/>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297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B1EEC8-D169-4EF1-B502-765E968BC37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BA421AA-5948-4AB4-9A5E-FDF568AEB97C}">
      <dgm:prSet custT="1"/>
      <dgm:spPr>
        <a:noFill/>
        <a:ln>
          <a:solidFill>
            <a:srgbClr val="0070C0"/>
          </a:solidFill>
        </a:ln>
      </dgm:spPr>
      <dgm:t>
        <a:bodyPr/>
        <a:lstStyle/>
        <a:p>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脑胶质瘤是原发性颅内肿瘤，起源于神经胶质干细胞或祖细胞，占恶性脑肿瘤的</a:t>
          </a:r>
          <a:r>
            <a:rPr lang="zh-CN" altLang="en-US" sz="17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 </a:t>
          </a:r>
          <a:r>
            <a:rPr lang="en-US" sz="3200" dirty="0">
              <a:solidFill>
                <a:srgbClr val="C00000"/>
              </a:solidFill>
              <a:latin typeface="SimSun" panose="02010600030101010101" pitchFamily="2" charset="-122"/>
              <a:ea typeface="SimSun" panose="02010600030101010101" pitchFamily="2" charset="-122"/>
            </a:rPr>
            <a:t>81%</a:t>
          </a:r>
          <a:r>
            <a:rPr lang="en-US" sz="3200" baseline="30000" dirty="0">
              <a:solidFill>
                <a:schemeClr val="tx1"/>
              </a:solidFill>
              <a:latin typeface="SimSun" panose="02010600030101010101" pitchFamily="2" charset="-122"/>
              <a:ea typeface="SimSun" panose="02010600030101010101" pitchFamily="2" charset="-122"/>
            </a:rPr>
            <a:t>[1]</a:t>
          </a:r>
          <a:r>
            <a:rPr lang="zh-CN" altLang="en-US" sz="2800" dirty="0">
              <a:solidFill>
                <a:srgbClr val="C00000"/>
              </a:solidFill>
              <a:latin typeface="SimSun" panose="02010600030101010101" pitchFamily="2" charset="-122"/>
              <a:ea typeface="SimSun" panose="02010600030101010101" pitchFamily="2" charset="-122"/>
            </a:rPr>
            <a:t>。</a:t>
          </a:r>
          <a:endParaRPr lang="en-US" sz="3200" dirty="0">
            <a:latin typeface="SimSun" panose="02010600030101010101" pitchFamily="2" charset="-122"/>
            <a:ea typeface="SimSun" panose="02010600030101010101" pitchFamily="2" charset="-122"/>
          </a:endParaRPr>
        </a:p>
      </dgm:t>
    </dgm:pt>
    <dgm:pt modelId="{54A6A0C6-7020-4B85-A7A4-9B307F6AF60A}" type="parTrans" cxnId="{6F681D1F-3678-495D-B218-503F8E0DF8B5}">
      <dgm:prSet/>
      <dgm:spPr/>
      <dgm:t>
        <a:bodyPr/>
        <a:lstStyle/>
        <a:p>
          <a:endParaRPr lang="en-US"/>
        </a:p>
      </dgm:t>
    </dgm:pt>
    <dgm:pt modelId="{A8EA73A5-5BB9-4B6E-8CDB-E45F7F5FDF75}" type="sibTrans" cxnId="{6F681D1F-3678-495D-B218-503F8E0DF8B5}">
      <dgm:prSet/>
      <dgm:spPr/>
      <dgm:t>
        <a:bodyPr/>
        <a:lstStyle/>
        <a:p>
          <a:endParaRPr lang="en-US"/>
        </a:p>
      </dgm:t>
    </dgm:pt>
    <dgm:pt modelId="{1CD852BC-DFD1-5C48-9CC2-718791660281}">
      <dgm:prSet custT="1"/>
      <dgm:spPr>
        <a:noFill/>
        <a:ln>
          <a:solidFill>
            <a:srgbClr val="0070C0"/>
          </a:solidFill>
        </a:ln>
      </dgm:spPr>
      <dgm:t>
        <a:bodyPr/>
        <a:lstStyle/>
        <a:p>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全球每年大约有</a:t>
          </a:r>
          <a:r>
            <a:rPr lang="en-US" sz="3200" b="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15-20</a:t>
          </a:r>
          <a:r>
            <a:rPr lang="zh-CN" sz="3200" b="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万</a:t>
          </a:r>
          <a:r>
            <a:rPr lang="en-US" altLang="zh-CN" sz="3200" b="0" cap="none" spc="0" baseline="3000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[2]</a:t>
          </a:r>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人因胶质瘤死亡，我国脑肿瘤发病率和死亡率居</a:t>
          </a:r>
          <a:r>
            <a:rPr lang="zh-CN" sz="3200" b="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全球第一</a:t>
          </a:r>
          <a:r>
            <a:rPr lang="en-US" altLang="zh-CN" sz="3200" b="0" cap="none" spc="0" baseline="3000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[3]</a:t>
          </a:r>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a:t>
          </a:r>
          <a:endParaRPr lang="en-US"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endParaRPr>
        </a:p>
      </dgm:t>
    </dgm:pt>
    <dgm:pt modelId="{4A8F032D-16BB-9E4E-9E0D-7DBA5FC61D07}" type="parTrans" cxnId="{EC9C5476-C789-B841-9D1E-2D4CD2ACAC6B}">
      <dgm:prSet/>
      <dgm:spPr/>
      <dgm:t>
        <a:bodyPr/>
        <a:lstStyle/>
        <a:p>
          <a:endParaRPr lang="zh-CN" altLang="en-US"/>
        </a:p>
      </dgm:t>
    </dgm:pt>
    <dgm:pt modelId="{1D75AFCF-3805-2241-A0BE-C428A9C24713}" type="sibTrans" cxnId="{EC9C5476-C789-B841-9D1E-2D4CD2ACAC6B}">
      <dgm:prSet/>
      <dgm:spPr/>
      <dgm:t>
        <a:bodyPr/>
        <a:lstStyle/>
        <a:p>
          <a:endParaRPr lang="zh-CN" altLang="en-US"/>
        </a:p>
      </dgm:t>
    </dgm:pt>
    <dgm:pt modelId="{D42F3951-6CA6-E543-A016-E23D6DEF0919}">
      <dgm:prSet custT="1"/>
      <dgm:spPr>
        <a:noFill/>
        <a:ln>
          <a:solidFill>
            <a:srgbClr val="0070C0"/>
          </a:solidFill>
        </a:ln>
      </dgm:spPr>
      <dgm:t>
        <a:bodyPr/>
        <a:lstStyle/>
        <a:p>
          <a:r>
            <a:rPr lang="zh-CN"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早期诊断和干预有效提升胶质瘤的治疗效果，降低因肿瘤恶性发展导致的死亡率。</a:t>
          </a:r>
          <a:endParaRPr lang="en-US" sz="2400" b="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endParaRPr>
        </a:p>
      </dgm:t>
    </dgm:pt>
    <dgm:pt modelId="{3276FD99-F703-604F-BD53-6D7B8B8D9FE2}" type="parTrans" cxnId="{78014992-6803-9049-A97F-34042E8E6C6A}">
      <dgm:prSet/>
      <dgm:spPr/>
      <dgm:t>
        <a:bodyPr/>
        <a:lstStyle/>
        <a:p>
          <a:endParaRPr lang="zh-CN" altLang="en-US"/>
        </a:p>
      </dgm:t>
    </dgm:pt>
    <dgm:pt modelId="{8838841A-05EC-144E-813C-505886FDB8F2}" type="sibTrans" cxnId="{78014992-6803-9049-A97F-34042E8E6C6A}">
      <dgm:prSet/>
      <dgm:spPr/>
      <dgm:t>
        <a:bodyPr/>
        <a:lstStyle/>
        <a:p>
          <a:endParaRPr lang="zh-CN" altLang="en-US"/>
        </a:p>
      </dgm:t>
    </dgm:pt>
    <dgm:pt modelId="{E215FA7A-38CC-CD43-A8C7-BF2E64C13FDA}" type="pres">
      <dgm:prSet presAssocID="{63B1EEC8-D169-4EF1-B502-765E968BC375}" presName="outerComposite" presStyleCnt="0">
        <dgm:presLayoutVars>
          <dgm:chMax val="5"/>
          <dgm:dir/>
          <dgm:resizeHandles val="exact"/>
        </dgm:presLayoutVars>
      </dgm:prSet>
      <dgm:spPr/>
    </dgm:pt>
    <dgm:pt modelId="{402EFB3F-714D-BF4D-9EAF-B6B66BA87BF3}" type="pres">
      <dgm:prSet presAssocID="{63B1EEC8-D169-4EF1-B502-765E968BC375}" presName="dummyMaxCanvas" presStyleCnt="0">
        <dgm:presLayoutVars/>
      </dgm:prSet>
      <dgm:spPr/>
    </dgm:pt>
    <dgm:pt modelId="{6AC338F9-2DD9-C949-BA03-5552A6C11ED8}" type="pres">
      <dgm:prSet presAssocID="{63B1EEC8-D169-4EF1-B502-765E968BC375}" presName="ThreeNodes_1" presStyleLbl="node1" presStyleIdx="0" presStyleCnt="3" custScaleX="117647">
        <dgm:presLayoutVars>
          <dgm:bulletEnabled val="1"/>
        </dgm:presLayoutVars>
      </dgm:prSet>
      <dgm:spPr/>
    </dgm:pt>
    <dgm:pt modelId="{95283D1D-95AB-424D-AF2B-B8229839F896}" type="pres">
      <dgm:prSet presAssocID="{63B1EEC8-D169-4EF1-B502-765E968BC375}" presName="ThreeNodes_2" presStyleLbl="node1" presStyleIdx="1" presStyleCnt="3" custScaleX="109523">
        <dgm:presLayoutVars>
          <dgm:bulletEnabled val="1"/>
        </dgm:presLayoutVars>
      </dgm:prSet>
      <dgm:spPr/>
    </dgm:pt>
    <dgm:pt modelId="{89162373-08D4-4843-A30A-D71638B4D454}" type="pres">
      <dgm:prSet presAssocID="{63B1EEC8-D169-4EF1-B502-765E968BC375}" presName="ThreeNodes_3" presStyleLbl="node1" presStyleIdx="2" presStyleCnt="3" custScaleX="100582" custLinFactNeighborX="1844" custLinFactNeighborY="1798">
        <dgm:presLayoutVars>
          <dgm:bulletEnabled val="1"/>
        </dgm:presLayoutVars>
      </dgm:prSet>
      <dgm:spPr/>
    </dgm:pt>
    <dgm:pt modelId="{C9647B8D-CAF9-3B43-9B44-603E61A7F378}" type="pres">
      <dgm:prSet presAssocID="{63B1EEC8-D169-4EF1-B502-765E968BC375}" presName="ThreeConn_1-2" presStyleLbl="fgAccFollowNode1" presStyleIdx="0" presStyleCnt="2" custLinFactNeighborX="89210" custLinFactNeighborY="6639">
        <dgm:presLayoutVars>
          <dgm:bulletEnabled val="1"/>
        </dgm:presLayoutVars>
      </dgm:prSet>
      <dgm:spPr/>
    </dgm:pt>
    <dgm:pt modelId="{90897A0F-B7C3-254F-AD30-91645DF8929E}" type="pres">
      <dgm:prSet presAssocID="{63B1EEC8-D169-4EF1-B502-765E968BC375}" presName="ThreeConn_2-3" presStyleLbl="fgAccFollowNode1" presStyleIdx="1" presStyleCnt="2">
        <dgm:presLayoutVars>
          <dgm:bulletEnabled val="1"/>
        </dgm:presLayoutVars>
      </dgm:prSet>
      <dgm:spPr/>
    </dgm:pt>
    <dgm:pt modelId="{7BE5A8FB-6EBE-7B47-BDF2-7455FFD091E9}" type="pres">
      <dgm:prSet presAssocID="{63B1EEC8-D169-4EF1-B502-765E968BC375}" presName="ThreeNodes_1_text" presStyleLbl="node1" presStyleIdx="2" presStyleCnt="3">
        <dgm:presLayoutVars>
          <dgm:bulletEnabled val="1"/>
        </dgm:presLayoutVars>
      </dgm:prSet>
      <dgm:spPr/>
    </dgm:pt>
    <dgm:pt modelId="{910A0008-F61E-C548-994B-B8FC73182D14}" type="pres">
      <dgm:prSet presAssocID="{63B1EEC8-D169-4EF1-B502-765E968BC375}" presName="ThreeNodes_2_text" presStyleLbl="node1" presStyleIdx="2" presStyleCnt="3">
        <dgm:presLayoutVars>
          <dgm:bulletEnabled val="1"/>
        </dgm:presLayoutVars>
      </dgm:prSet>
      <dgm:spPr/>
    </dgm:pt>
    <dgm:pt modelId="{B5A47062-F7DF-9D41-A5B8-04E3E39C9278}" type="pres">
      <dgm:prSet presAssocID="{63B1EEC8-D169-4EF1-B502-765E968BC375}" presName="ThreeNodes_3_text" presStyleLbl="node1" presStyleIdx="2" presStyleCnt="3">
        <dgm:presLayoutVars>
          <dgm:bulletEnabled val="1"/>
        </dgm:presLayoutVars>
      </dgm:prSet>
      <dgm:spPr/>
    </dgm:pt>
  </dgm:ptLst>
  <dgm:cxnLst>
    <dgm:cxn modelId="{A8F62202-9095-2F47-A919-E3DC3443AF50}" type="presOf" srcId="{D42F3951-6CA6-E543-A016-E23D6DEF0919}" destId="{B5A47062-F7DF-9D41-A5B8-04E3E39C9278}" srcOrd="1" destOrd="0" presId="urn:microsoft.com/office/officeart/2005/8/layout/vProcess5"/>
    <dgm:cxn modelId="{6F63A413-8D3E-2342-B52D-431ABA471836}" type="presOf" srcId="{1BA421AA-5948-4AB4-9A5E-FDF568AEB97C}" destId="{6AC338F9-2DD9-C949-BA03-5552A6C11ED8}" srcOrd="0" destOrd="0" presId="urn:microsoft.com/office/officeart/2005/8/layout/vProcess5"/>
    <dgm:cxn modelId="{6F681D1F-3678-495D-B218-503F8E0DF8B5}" srcId="{63B1EEC8-D169-4EF1-B502-765E968BC375}" destId="{1BA421AA-5948-4AB4-9A5E-FDF568AEB97C}" srcOrd="0" destOrd="0" parTransId="{54A6A0C6-7020-4B85-A7A4-9B307F6AF60A}" sibTransId="{A8EA73A5-5BB9-4B6E-8CDB-E45F7F5FDF75}"/>
    <dgm:cxn modelId="{8BF5D527-4DB0-1E46-AC6C-473E5B17B9EA}" type="presOf" srcId="{1BA421AA-5948-4AB4-9A5E-FDF568AEB97C}" destId="{7BE5A8FB-6EBE-7B47-BDF2-7455FFD091E9}" srcOrd="1" destOrd="0" presId="urn:microsoft.com/office/officeart/2005/8/layout/vProcess5"/>
    <dgm:cxn modelId="{013CC838-98EE-CC44-BB1E-96688C0E4405}" type="presOf" srcId="{D42F3951-6CA6-E543-A016-E23D6DEF0919}" destId="{89162373-08D4-4843-A30A-D71638B4D454}" srcOrd="0" destOrd="0" presId="urn:microsoft.com/office/officeart/2005/8/layout/vProcess5"/>
    <dgm:cxn modelId="{DE03D83A-EE15-7541-8FFC-A62C1273ECD5}" type="presOf" srcId="{1CD852BC-DFD1-5C48-9CC2-718791660281}" destId="{910A0008-F61E-C548-994B-B8FC73182D14}" srcOrd="1" destOrd="0" presId="urn:microsoft.com/office/officeart/2005/8/layout/vProcess5"/>
    <dgm:cxn modelId="{62EA6B4A-B7A3-2A49-992A-C67C48AD5E6B}" type="presOf" srcId="{A8EA73A5-5BB9-4B6E-8CDB-E45F7F5FDF75}" destId="{C9647B8D-CAF9-3B43-9B44-603E61A7F378}" srcOrd="0" destOrd="0" presId="urn:microsoft.com/office/officeart/2005/8/layout/vProcess5"/>
    <dgm:cxn modelId="{C0BC0C57-4765-5049-885A-02E7957F3C29}" type="presOf" srcId="{1D75AFCF-3805-2241-A0BE-C428A9C24713}" destId="{90897A0F-B7C3-254F-AD30-91645DF8929E}" srcOrd="0" destOrd="0" presId="urn:microsoft.com/office/officeart/2005/8/layout/vProcess5"/>
    <dgm:cxn modelId="{4F4E9E69-661A-1D41-A7C3-652E9D911813}" type="presOf" srcId="{1CD852BC-DFD1-5C48-9CC2-718791660281}" destId="{95283D1D-95AB-424D-AF2B-B8229839F896}" srcOrd="0" destOrd="0" presId="urn:microsoft.com/office/officeart/2005/8/layout/vProcess5"/>
    <dgm:cxn modelId="{EC9C5476-C789-B841-9D1E-2D4CD2ACAC6B}" srcId="{63B1EEC8-D169-4EF1-B502-765E968BC375}" destId="{1CD852BC-DFD1-5C48-9CC2-718791660281}" srcOrd="1" destOrd="0" parTransId="{4A8F032D-16BB-9E4E-9E0D-7DBA5FC61D07}" sibTransId="{1D75AFCF-3805-2241-A0BE-C428A9C24713}"/>
    <dgm:cxn modelId="{78014992-6803-9049-A97F-34042E8E6C6A}" srcId="{63B1EEC8-D169-4EF1-B502-765E968BC375}" destId="{D42F3951-6CA6-E543-A016-E23D6DEF0919}" srcOrd="2" destOrd="0" parTransId="{3276FD99-F703-604F-BD53-6D7B8B8D9FE2}" sibTransId="{8838841A-05EC-144E-813C-505886FDB8F2}"/>
    <dgm:cxn modelId="{847AD2EB-5616-0045-A04B-BAEBC580E1BE}" type="presOf" srcId="{63B1EEC8-D169-4EF1-B502-765E968BC375}" destId="{E215FA7A-38CC-CD43-A8C7-BF2E64C13FDA}" srcOrd="0" destOrd="0" presId="urn:microsoft.com/office/officeart/2005/8/layout/vProcess5"/>
    <dgm:cxn modelId="{E1689B15-8CA6-1747-BED2-9B179659F456}" type="presParOf" srcId="{E215FA7A-38CC-CD43-A8C7-BF2E64C13FDA}" destId="{402EFB3F-714D-BF4D-9EAF-B6B66BA87BF3}" srcOrd="0" destOrd="0" presId="urn:microsoft.com/office/officeart/2005/8/layout/vProcess5"/>
    <dgm:cxn modelId="{8CD0B907-6BD6-0145-B993-F964C75AB7DA}" type="presParOf" srcId="{E215FA7A-38CC-CD43-A8C7-BF2E64C13FDA}" destId="{6AC338F9-2DD9-C949-BA03-5552A6C11ED8}" srcOrd="1" destOrd="0" presId="urn:microsoft.com/office/officeart/2005/8/layout/vProcess5"/>
    <dgm:cxn modelId="{0318C1A0-9648-A64C-BD17-FAF8DED0ACB7}" type="presParOf" srcId="{E215FA7A-38CC-CD43-A8C7-BF2E64C13FDA}" destId="{95283D1D-95AB-424D-AF2B-B8229839F896}" srcOrd="2" destOrd="0" presId="urn:microsoft.com/office/officeart/2005/8/layout/vProcess5"/>
    <dgm:cxn modelId="{5FD20008-8750-5145-999F-205595C4023C}" type="presParOf" srcId="{E215FA7A-38CC-CD43-A8C7-BF2E64C13FDA}" destId="{89162373-08D4-4843-A30A-D71638B4D454}" srcOrd="3" destOrd="0" presId="urn:microsoft.com/office/officeart/2005/8/layout/vProcess5"/>
    <dgm:cxn modelId="{D87EAF46-CB53-3043-B28E-550D1DCC9C13}" type="presParOf" srcId="{E215FA7A-38CC-CD43-A8C7-BF2E64C13FDA}" destId="{C9647B8D-CAF9-3B43-9B44-603E61A7F378}" srcOrd="4" destOrd="0" presId="urn:microsoft.com/office/officeart/2005/8/layout/vProcess5"/>
    <dgm:cxn modelId="{8B4B56F1-22B9-014F-A40C-BCA814C16B9D}" type="presParOf" srcId="{E215FA7A-38CC-CD43-A8C7-BF2E64C13FDA}" destId="{90897A0F-B7C3-254F-AD30-91645DF8929E}" srcOrd="5" destOrd="0" presId="urn:microsoft.com/office/officeart/2005/8/layout/vProcess5"/>
    <dgm:cxn modelId="{1B95E5F3-3934-3D44-B0B9-FCC643F58BB9}" type="presParOf" srcId="{E215FA7A-38CC-CD43-A8C7-BF2E64C13FDA}" destId="{7BE5A8FB-6EBE-7B47-BDF2-7455FFD091E9}" srcOrd="6" destOrd="0" presId="urn:microsoft.com/office/officeart/2005/8/layout/vProcess5"/>
    <dgm:cxn modelId="{A562EACC-8735-E641-84A8-7D913276CE2C}" type="presParOf" srcId="{E215FA7A-38CC-CD43-A8C7-BF2E64C13FDA}" destId="{910A0008-F61E-C548-994B-B8FC73182D14}" srcOrd="7" destOrd="0" presId="urn:microsoft.com/office/officeart/2005/8/layout/vProcess5"/>
    <dgm:cxn modelId="{A52615D5-E534-4C47-93CB-8985EB6D58AB}" type="presParOf" srcId="{E215FA7A-38CC-CD43-A8C7-BF2E64C13FDA}" destId="{B5A47062-F7DF-9D41-A5B8-04E3E39C9278}"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338F9-2DD9-C949-BA03-5552A6C11ED8}">
      <dsp:nvSpPr>
        <dsp:cNvPr id="0" name=""/>
        <dsp:cNvSpPr/>
      </dsp:nvSpPr>
      <dsp:spPr>
        <a:xfrm>
          <a:off x="-469776" y="0"/>
          <a:ext cx="12127434" cy="1077462"/>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脑胶质瘤是原发性颅内肿瘤，起源于神经胶质干细胞或祖细胞，占恶性脑肿瘤的</a:t>
          </a:r>
          <a:r>
            <a:rPr lang="zh-CN" altLang="en-US" sz="17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 </a:t>
          </a:r>
          <a:r>
            <a:rPr lang="en-US" sz="3200" kern="1200" dirty="0">
              <a:solidFill>
                <a:srgbClr val="C00000"/>
              </a:solidFill>
              <a:latin typeface="SimSun" panose="02010600030101010101" pitchFamily="2" charset="-122"/>
              <a:ea typeface="SimSun" panose="02010600030101010101" pitchFamily="2" charset="-122"/>
            </a:rPr>
            <a:t>81%</a:t>
          </a:r>
          <a:r>
            <a:rPr lang="en-US" sz="3200" kern="1200" baseline="30000" dirty="0">
              <a:solidFill>
                <a:schemeClr val="tx1"/>
              </a:solidFill>
              <a:latin typeface="SimSun" panose="02010600030101010101" pitchFamily="2" charset="-122"/>
              <a:ea typeface="SimSun" panose="02010600030101010101" pitchFamily="2" charset="-122"/>
            </a:rPr>
            <a:t>[1]</a:t>
          </a:r>
          <a:r>
            <a:rPr lang="zh-CN" altLang="en-US" sz="2800" kern="1200" dirty="0">
              <a:solidFill>
                <a:srgbClr val="C00000"/>
              </a:solidFill>
              <a:latin typeface="SimSun" panose="02010600030101010101" pitchFamily="2" charset="-122"/>
              <a:ea typeface="SimSun" panose="02010600030101010101" pitchFamily="2" charset="-122"/>
            </a:rPr>
            <a:t>。</a:t>
          </a:r>
          <a:endParaRPr lang="en-US" sz="3200" kern="1200" dirty="0">
            <a:latin typeface="SimSun" panose="02010600030101010101" pitchFamily="2" charset="-122"/>
            <a:ea typeface="SimSun" panose="02010600030101010101" pitchFamily="2" charset="-122"/>
          </a:endParaRPr>
        </a:p>
      </dsp:txBody>
      <dsp:txXfrm>
        <a:off x="-438218" y="31558"/>
        <a:ext cx="10770731" cy="1014346"/>
      </dsp:txXfrm>
    </dsp:sp>
    <dsp:sp modelId="{95283D1D-95AB-424D-AF2B-B8229839F896}">
      <dsp:nvSpPr>
        <dsp:cNvPr id="0" name=""/>
        <dsp:cNvSpPr/>
      </dsp:nvSpPr>
      <dsp:spPr>
        <a:xfrm>
          <a:off x="858506" y="1257039"/>
          <a:ext cx="11289986" cy="1077462"/>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全球每年大约有</a:t>
          </a:r>
          <a:r>
            <a:rPr lang="en-US" sz="3200" b="0" kern="120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15-20</a:t>
          </a:r>
          <a:r>
            <a:rPr lang="zh-CN" sz="3200" b="0" kern="120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万</a:t>
          </a:r>
          <a:r>
            <a:rPr lang="en-US" altLang="zh-CN" sz="3200" b="0" kern="1200" cap="none" spc="0" baseline="3000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[2]</a:t>
          </a: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人因胶质瘤死亡，我国脑肿瘤发病率和死亡率居</a:t>
          </a:r>
          <a:r>
            <a:rPr lang="zh-CN" sz="3200" b="0" kern="1200" cap="none" spc="0" dirty="0">
              <a:ln w="0"/>
              <a:solidFill>
                <a:srgbClr val="C00000"/>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全球第一</a:t>
          </a:r>
          <a:r>
            <a:rPr lang="en-US" altLang="zh-CN" sz="3200" b="0" kern="1200" cap="none" spc="0" baseline="3000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[3]</a:t>
          </a: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a:t>
          </a:r>
          <a:endParaRPr lang="en-US"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endParaRPr>
        </a:p>
      </dsp:txBody>
      <dsp:txXfrm>
        <a:off x="890064" y="1288597"/>
        <a:ext cx="9463650" cy="1014346"/>
      </dsp:txXfrm>
    </dsp:sp>
    <dsp:sp modelId="{89162373-08D4-4843-A30A-D71638B4D454}">
      <dsp:nvSpPr>
        <dsp:cNvPr id="0" name=""/>
        <dsp:cNvSpPr/>
      </dsp:nvSpPr>
      <dsp:spPr>
        <a:xfrm>
          <a:off x="2228897" y="2514078"/>
          <a:ext cx="10368319" cy="1077462"/>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rPr>
            <a:t>早期诊断和干预有效提升胶质瘤的治疗效果，降低因肿瘤恶性发展导致的死亡率。</a:t>
          </a:r>
          <a:endParaRPr lang="en-US" sz="2400" b="0" kern="1200" cap="none" spc="0" dirty="0">
            <a:ln w="0"/>
            <a:solidFill>
              <a:schemeClr val="tx1"/>
            </a:solidFill>
            <a:effectLst>
              <a:outerShdw blurRad="38100" dist="19050" dir="2700000" algn="tl" rotWithShape="0">
                <a:schemeClr val="dk1">
                  <a:alpha val="40000"/>
                </a:schemeClr>
              </a:outerShdw>
            </a:effectLst>
            <a:latin typeface="SimSun" panose="02010600030101010101" pitchFamily="2" charset="-122"/>
            <a:ea typeface="SimSun" panose="02010600030101010101" pitchFamily="2" charset="-122"/>
          </a:endParaRPr>
        </a:p>
      </dsp:txBody>
      <dsp:txXfrm>
        <a:off x="2260455" y="2545636"/>
        <a:ext cx="8685925" cy="1014346"/>
      </dsp:txXfrm>
    </dsp:sp>
    <dsp:sp modelId="{C9647B8D-CAF9-3B43-9B44-603E61A7F378}">
      <dsp:nvSpPr>
        <dsp:cNvPr id="0" name=""/>
        <dsp:cNvSpPr/>
      </dsp:nvSpPr>
      <dsp:spPr>
        <a:xfrm>
          <a:off x="10672535" y="863571"/>
          <a:ext cx="700350" cy="7003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10830114" y="863571"/>
        <a:ext cx="385192" cy="527013"/>
      </dsp:txXfrm>
    </dsp:sp>
    <dsp:sp modelId="{90897A0F-B7C3-254F-AD30-91645DF8929E}">
      <dsp:nvSpPr>
        <dsp:cNvPr id="0" name=""/>
        <dsp:cNvSpPr/>
      </dsp:nvSpPr>
      <dsp:spPr>
        <a:xfrm>
          <a:off x="10957311" y="2066931"/>
          <a:ext cx="700350" cy="7003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zh-CN" altLang="en-US" sz="3100" kern="1200"/>
        </a:p>
      </dsp:txBody>
      <dsp:txXfrm>
        <a:off x="11114890" y="2066931"/>
        <a:ext cx="385192" cy="52701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23A4F-7C7A-4F87-9204-B3D3D183122E}" type="datetimeFigureOut">
              <a:rPr lang="zh-CN" altLang="en-US" smtClean="0"/>
              <a:t>2025/12/10</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71DA0-C52D-4DDD-82CB-098B853B366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123112" rtl="0" eaLnBrk="1" latinLnBrk="0" hangingPunct="1">
      <a:defRPr sz="1474" kern="1200">
        <a:solidFill>
          <a:schemeClr val="tx1"/>
        </a:solidFill>
        <a:latin typeface="+mn-lt"/>
        <a:ea typeface="+mn-ea"/>
        <a:cs typeface="+mn-cs"/>
      </a:defRPr>
    </a:lvl1pPr>
    <a:lvl2pPr marL="561555" algn="l" defTabSz="1123112" rtl="0" eaLnBrk="1" latinLnBrk="0" hangingPunct="1">
      <a:defRPr sz="1474" kern="1200">
        <a:solidFill>
          <a:schemeClr val="tx1"/>
        </a:solidFill>
        <a:latin typeface="+mn-lt"/>
        <a:ea typeface="+mn-ea"/>
        <a:cs typeface="+mn-cs"/>
      </a:defRPr>
    </a:lvl2pPr>
    <a:lvl3pPr marL="1123112" algn="l" defTabSz="1123112" rtl="0" eaLnBrk="1" latinLnBrk="0" hangingPunct="1">
      <a:defRPr sz="1474" kern="1200">
        <a:solidFill>
          <a:schemeClr val="tx1"/>
        </a:solidFill>
        <a:latin typeface="+mn-lt"/>
        <a:ea typeface="+mn-ea"/>
        <a:cs typeface="+mn-cs"/>
      </a:defRPr>
    </a:lvl3pPr>
    <a:lvl4pPr marL="1684667" algn="l" defTabSz="1123112" rtl="0" eaLnBrk="1" latinLnBrk="0" hangingPunct="1">
      <a:defRPr sz="1474" kern="1200">
        <a:solidFill>
          <a:schemeClr val="tx1"/>
        </a:solidFill>
        <a:latin typeface="+mn-lt"/>
        <a:ea typeface="+mn-ea"/>
        <a:cs typeface="+mn-cs"/>
      </a:defRPr>
    </a:lvl4pPr>
    <a:lvl5pPr marL="2246223" algn="l" defTabSz="1123112" rtl="0" eaLnBrk="1" latinLnBrk="0" hangingPunct="1">
      <a:defRPr sz="1474" kern="1200">
        <a:solidFill>
          <a:schemeClr val="tx1"/>
        </a:solidFill>
        <a:latin typeface="+mn-lt"/>
        <a:ea typeface="+mn-ea"/>
        <a:cs typeface="+mn-cs"/>
      </a:defRPr>
    </a:lvl5pPr>
    <a:lvl6pPr marL="2807780" algn="l" defTabSz="1123112" rtl="0" eaLnBrk="1" latinLnBrk="0" hangingPunct="1">
      <a:defRPr sz="1474" kern="1200">
        <a:solidFill>
          <a:schemeClr val="tx1"/>
        </a:solidFill>
        <a:latin typeface="+mn-lt"/>
        <a:ea typeface="+mn-ea"/>
        <a:cs typeface="+mn-cs"/>
      </a:defRPr>
    </a:lvl6pPr>
    <a:lvl7pPr marL="3369335" algn="l" defTabSz="1123112" rtl="0" eaLnBrk="1" latinLnBrk="0" hangingPunct="1">
      <a:defRPr sz="1474" kern="1200">
        <a:solidFill>
          <a:schemeClr val="tx1"/>
        </a:solidFill>
        <a:latin typeface="+mn-lt"/>
        <a:ea typeface="+mn-ea"/>
        <a:cs typeface="+mn-cs"/>
      </a:defRPr>
    </a:lvl7pPr>
    <a:lvl8pPr marL="3930890" algn="l" defTabSz="1123112" rtl="0" eaLnBrk="1" latinLnBrk="0" hangingPunct="1">
      <a:defRPr sz="1474" kern="1200">
        <a:solidFill>
          <a:schemeClr val="tx1"/>
        </a:solidFill>
        <a:latin typeface="+mn-lt"/>
        <a:ea typeface="+mn-ea"/>
        <a:cs typeface="+mn-cs"/>
      </a:defRPr>
    </a:lvl8pPr>
    <a:lvl9pPr marL="4492446" algn="l" defTabSz="1123112" rtl="0" eaLnBrk="1" latinLnBrk="0" hangingPunct="1">
      <a:defRPr sz="147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2E8203-EB08-4F0D-830A-C288DDF96F60}"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81FE2-BB43-73DE-159D-1478B74D0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344CC4-D855-F9DB-C1E0-8F204D97F3B0}"/>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1DC95FBE-290F-74BC-4756-35292B6AED9F}"/>
              </a:ext>
            </a:extLst>
          </p:cNvPr>
          <p:cNvSpPr>
            <a:spLocks noGrp="1"/>
          </p:cNvSpPr>
          <p:nvPr>
            <p:ph type="body" idx="1"/>
          </p:nvPr>
        </p:nvSpPr>
        <p:spPr/>
        <p:txBody>
          <a:bodyPr/>
          <a:lstStyle/>
          <a:p>
            <a:pPr marL="0" marR="0" lvl="0" indent="0" algn="l" defTabSz="1123112" rtl="0" eaLnBrk="1" fontAlgn="auto" latinLnBrk="0" hangingPunct="1">
              <a:lnSpc>
                <a:spcPct val="100000"/>
              </a:lnSpc>
              <a:spcBef>
                <a:spcPts val="0"/>
              </a:spcBef>
              <a:spcAft>
                <a:spcPts val="0"/>
              </a:spcAft>
              <a:buClrTx/>
              <a:buSzTx/>
              <a:buFontTx/>
              <a:buNone/>
              <a:tabLst/>
              <a:defRPr/>
            </a:pPr>
            <a:r>
              <a:rPr lang="en" altLang="zh-CN" dirty="0"/>
              <a:t>T1c</a:t>
            </a:r>
            <a:r>
              <a:rPr lang="zh-CN" altLang="en-US" dirty="0"/>
              <a:t>的增强信息主要集中在血脑屏障破坏或血流增强区域（如高等级胶质瘤的活跃边缘）。然而，低等级胶质瘤中可能没有显著的增强效应，使得</a:t>
            </a:r>
            <a:r>
              <a:rPr lang="en" altLang="zh-CN" dirty="0"/>
              <a:t>T1c</a:t>
            </a:r>
            <a:r>
              <a:rPr lang="zh-CN" altLang="en-US" dirty="0"/>
              <a:t>在区分不同级别的胶质瘤时信息量有限</a:t>
            </a:r>
          </a:p>
        </p:txBody>
      </p:sp>
      <p:sp>
        <p:nvSpPr>
          <p:cNvPr id="4" name="灯片编号占位符 3">
            <a:extLst>
              <a:ext uri="{FF2B5EF4-FFF2-40B4-BE49-F238E27FC236}">
                <a16:creationId xmlns:a16="http://schemas.microsoft.com/office/drawing/2014/main" id="{2846FCAD-363D-51FE-2979-238FEAE27520}"/>
              </a:ext>
            </a:extLst>
          </p:cNvPr>
          <p:cNvSpPr>
            <a:spLocks noGrp="1"/>
          </p:cNvSpPr>
          <p:nvPr>
            <p:ph type="sldNum" sz="quarter" idx="10"/>
          </p:nvPr>
        </p:nvSpPr>
        <p:spPr/>
        <p:txBody>
          <a:bodyPr/>
          <a:lstStyle/>
          <a:p>
            <a:fld id="{20DEAE63-D6C4-437F-B8DA-DA689F991AA7}" type="slidenum">
              <a:rPr lang="zh-CN" altLang="en-US" smtClean="0"/>
              <a:t>10</a:t>
            </a:fld>
            <a:endParaRPr lang="en-US" altLang="zh-CN"/>
          </a:p>
        </p:txBody>
      </p:sp>
    </p:spTree>
    <p:extLst>
      <p:ext uri="{BB962C8B-B14F-4D97-AF65-F5344CB8AC3E}">
        <p14:creationId xmlns:p14="http://schemas.microsoft.com/office/powerpoint/2010/main" val="2591332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11</a:t>
            </a:fld>
            <a:endParaRPr lang="en-US" altLang="zh-CN"/>
          </a:p>
        </p:txBody>
      </p:sp>
    </p:spTree>
    <p:extLst>
      <p:ext uri="{BB962C8B-B14F-4D97-AF65-F5344CB8AC3E}">
        <p14:creationId xmlns:p14="http://schemas.microsoft.com/office/powerpoint/2010/main" val="2479226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12</a:t>
            </a:fld>
            <a:endParaRPr lang="en-US" altLang="zh-CN"/>
          </a:p>
        </p:txBody>
      </p:sp>
    </p:spTree>
    <p:extLst>
      <p:ext uri="{BB962C8B-B14F-4D97-AF65-F5344CB8AC3E}">
        <p14:creationId xmlns:p14="http://schemas.microsoft.com/office/powerpoint/2010/main" val="387704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2971DA0-C52D-4DDD-82CB-098B853B3662}" type="slidenum">
              <a:rPr lang="zh-CN" altLang="en-US" smtClean="0"/>
              <a:t>13</a:t>
            </a:fld>
            <a:endParaRPr lang="zh-CN" altLang="en-US"/>
          </a:p>
        </p:txBody>
      </p:sp>
    </p:spTree>
    <p:extLst>
      <p:ext uri="{BB962C8B-B14F-4D97-AF65-F5344CB8AC3E}">
        <p14:creationId xmlns:p14="http://schemas.microsoft.com/office/powerpoint/2010/main" val="1494180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14</a:t>
            </a:fld>
            <a:endParaRPr lang="en-US" altLang="zh-CN"/>
          </a:p>
        </p:txBody>
      </p:sp>
    </p:spTree>
    <p:extLst>
      <p:ext uri="{BB962C8B-B14F-4D97-AF65-F5344CB8AC3E}">
        <p14:creationId xmlns:p14="http://schemas.microsoft.com/office/powerpoint/2010/main" val="343362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A0A15-75C8-3620-423B-116D44C52F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030B2B-5707-E7A8-226E-7FA9A24485C7}"/>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FE8AB5EE-8BE3-E499-C3BB-74EABDD9FB9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404AEDD-B2FB-F0CA-1D1A-FA5A6A8B6922}"/>
              </a:ext>
            </a:extLst>
          </p:cNvPr>
          <p:cNvSpPr>
            <a:spLocks noGrp="1"/>
          </p:cNvSpPr>
          <p:nvPr>
            <p:ph type="sldNum" sz="quarter" idx="10"/>
          </p:nvPr>
        </p:nvSpPr>
        <p:spPr/>
        <p:txBody>
          <a:bodyPr/>
          <a:lstStyle/>
          <a:p>
            <a:fld id="{20DEAE63-D6C4-437F-B8DA-DA689F991AA7}" type="slidenum">
              <a:rPr lang="zh-CN" altLang="en-US" smtClean="0"/>
              <a:t>15</a:t>
            </a:fld>
            <a:endParaRPr lang="en-US" altLang="zh-CN"/>
          </a:p>
        </p:txBody>
      </p:sp>
    </p:spTree>
    <p:extLst>
      <p:ext uri="{BB962C8B-B14F-4D97-AF65-F5344CB8AC3E}">
        <p14:creationId xmlns:p14="http://schemas.microsoft.com/office/powerpoint/2010/main" val="268556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16</a:t>
            </a:fld>
            <a:endParaRPr lang="en-US" altLang="zh-CN"/>
          </a:p>
        </p:txBody>
      </p:sp>
    </p:spTree>
    <p:extLst>
      <p:ext uri="{BB962C8B-B14F-4D97-AF65-F5344CB8AC3E}">
        <p14:creationId xmlns:p14="http://schemas.microsoft.com/office/powerpoint/2010/main" val="856145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17</a:t>
            </a:fld>
            <a:endParaRPr kumimoji="1" lang="zh-CN" altLang="en-US"/>
          </a:p>
        </p:txBody>
      </p:sp>
    </p:spTree>
    <p:extLst>
      <p:ext uri="{BB962C8B-B14F-4D97-AF65-F5344CB8AC3E}">
        <p14:creationId xmlns:p14="http://schemas.microsoft.com/office/powerpoint/2010/main" val="133213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3C09-DC83-9515-0DF9-81C91359AF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7DDF71-2E41-9F6D-6A5A-DCDFC1854606}"/>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FE4DC0FF-4580-228C-3BB7-319DD0FE79C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F3D8479-7CC6-8CBD-22BE-F3A4D8B7CE0F}"/>
              </a:ext>
            </a:extLst>
          </p:cNvPr>
          <p:cNvSpPr>
            <a:spLocks noGrp="1"/>
          </p:cNvSpPr>
          <p:nvPr>
            <p:ph type="sldNum" sz="quarter" idx="10"/>
          </p:nvPr>
        </p:nvSpPr>
        <p:spPr/>
        <p:txBody>
          <a:bodyPr/>
          <a:lstStyle/>
          <a:p>
            <a:fld id="{20DEAE63-D6C4-437F-B8DA-DA689F991AA7}" type="slidenum">
              <a:rPr lang="zh-CN" altLang="en-US" smtClean="0"/>
              <a:t>18</a:t>
            </a:fld>
            <a:endParaRPr lang="en-US" altLang="zh-CN"/>
          </a:p>
        </p:txBody>
      </p:sp>
    </p:spTree>
    <p:extLst>
      <p:ext uri="{BB962C8B-B14F-4D97-AF65-F5344CB8AC3E}">
        <p14:creationId xmlns:p14="http://schemas.microsoft.com/office/powerpoint/2010/main" val="2364858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9F2CF-3CEE-4628-06F8-EC455E45E3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63FCC4-78C0-3924-579C-99ED612F8E55}"/>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435C34F6-9D44-94EA-D72B-0A27B262F5D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5805E02-2C4C-D057-40EC-FB68BB6B6373}"/>
              </a:ext>
            </a:extLst>
          </p:cNvPr>
          <p:cNvSpPr>
            <a:spLocks noGrp="1"/>
          </p:cNvSpPr>
          <p:nvPr>
            <p:ph type="sldNum" sz="quarter" idx="10"/>
          </p:nvPr>
        </p:nvSpPr>
        <p:spPr/>
        <p:txBody>
          <a:bodyPr/>
          <a:lstStyle/>
          <a:p>
            <a:fld id="{20DEAE63-D6C4-437F-B8DA-DA689F991AA7}" type="slidenum">
              <a:rPr lang="zh-CN" altLang="en-US" smtClean="0"/>
              <a:t>20</a:t>
            </a:fld>
            <a:endParaRPr lang="en-US" altLang="zh-CN"/>
          </a:p>
        </p:txBody>
      </p:sp>
    </p:spTree>
    <p:extLst>
      <p:ext uri="{BB962C8B-B14F-4D97-AF65-F5344CB8AC3E}">
        <p14:creationId xmlns:p14="http://schemas.microsoft.com/office/powerpoint/2010/main" val="2613687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052BF-F6B1-4C70-511E-C52E4E61CD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2E97A6-17CF-2D5B-23EE-271E3A0B13B3}"/>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57564822-71B9-8F77-B9F3-4E68C95A15F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F3BE794-94FA-1E9C-3617-B2BA378CD59F}"/>
              </a:ext>
            </a:extLst>
          </p:cNvPr>
          <p:cNvSpPr>
            <a:spLocks noGrp="1"/>
          </p:cNvSpPr>
          <p:nvPr>
            <p:ph type="sldNum" sz="quarter" idx="10"/>
          </p:nvPr>
        </p:nvSpPr>
        <p:spPr/>
        <p:txBody>
          <a:bodyPr/>
          <a:lstStyle/>
          <a:p>
            <a:fld id="{20DEAE63-D6C4-437F-B8DA-DA689F991AA7}" type="slidenum">
              <a:rPr lang="zh-CN" altLang="en-US" smtClean="0"/>
              <a:t>21</a:t>
            </a:fld>
            <a:endParaRPr lang="en-US" altLang="zh-CN"/>
          </a:p>
        </p:txBody>
      </p:sp>
    </p:spTree>
    <p:extLst>
      <p:ext uri="{BB962C8B-B14F-4D97-AF65-F5344CB8AC3E}">
        <p14:creationId xmlns:p14="http://schemas.microsoft.com/office/powerpoint/2010/main" val="2710681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22</a:t>
            </a:fld>
            <a:endParaRPr lang="en-US" altLang="zh-CN"/>
          </a:p>
        </p:txBody>
      </p:sp>
    </p:spTree>
    <p:extLst>
      <p:ext uri="{BB962C8B-B14F-4D97-AF65-F5344CB8AC3E}">
        <p14:creationId xmlns:p14="http://schemas.microsoft.com/office/powerpoint/2010/main" val="3391837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23</a:t>
            </a:fld>
            <a:endParaRPr lang="en-US" altLang="zh-CN"/>
          </a:p>
        </p:txBody>
      </p:sp>
    </p:spTree>
    <p:extLst>
      <p:ext uri="{BB962C8B-B14F-4D97-AF65-F5344CB8AC3E}">
        <p14:creationId xmlns:p14="http://schemas.microsoft.com/office/powerpoint/2010/main" val="166992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24</a:t>
            </a:fld>
            <a:endParaRPr lang="en-US" altLang="zh-CN"/>
          </a:p>
        </p:txBody>
      </p:sp>
    </p:spTree>
    <p:extLst>
      <p:ext uri="{BB962C8B-B14F-4D97-AF65-F5344CB8AC3E}">
        <p14:creationId xmlns:p14="http://schemas.microsoft.com/office/powerpoint/2010/main" val="36630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25</a:t>
            </a:fld>
            <a:endParaRPr lang="en-US" altLang="zh-CN"/>
          </a:p>
        </p:txBody>
      </p:sp>
    </p:spTree>
    <p:extLst>
      <p:ext uri="{BB962C8B-B14F-4D97-AF65-F5344CB8AC3E}">
        <p14:creationId xmlns:p14="http://schemas.microsoft.com/office/powerpoint/2010/main" val="281415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5A17-8CEC-34D6-F743-FF5EF138C0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1D810F-0B4E-7D87-61AF-30E470A403F6}"/>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33F651E6-EC8F-15E0-FF98-B04844B1F9F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7D2555E-7E21-7BC0-16C8-AE69E464EF8D}"/>
              </a:ext>
            </a:extLst>
          </p:cNvPr>
          <p:cNvSpPr>
            <a:spLocks noGrp="1"/>
          </p:cNvSpPr>
          <p:nvPr>
            <p:ph type="sldNum" sz="quarter" idx="10"/>
          </p:nvPr>
        </p:nvSpPr>
        <p:spPr/>
        <p:txBody>
          <a:bodyPr/>
          <a:lstStyle/>
          <a:p>
            <a:fld id="{20DEAE63-D6C4-437F-B8DA-DA689F991AA7}" type="slidenum">
              <a:rPr lang="zh-CN" altLang="en-US" smtClean="0"/>
              <a:t>26</a:t>
            </a:fld>
            <a:endParaRPr lang="en-US" altLang="zh-CN"/>
          </a:p>
        </p:txBody>
      </p:sp>
    </p:spTree>
    <p:extLst>
      <p:ext uri="{BB962C8B-B14F-4D97-AF65-F5344CB8AC3E}">
        <p14:creationId xmlns:p14="http://schemas.microsoft.com/office/powerpoint/2010/main" val="2879687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solidFill>
                  <a:prstClr val="black"/>
                </a:solidFill>
              </a:rPr>
              <a:t>27</a:t>
            </a:fld>
            <a:endParaRPr lang="zh-CN" altLang="en-US">
              <a:solidFill>
                <a:prstClr val="black"/>
              </a:solidFill>
            </a:endParaRPr>
          </a:p>
        </p:txBody>
      </p:sp>
    </p:spTree>
    <p:extLst>
      <p:ext uri="{BB962C8B-B14F-4D97-AF65-F5344CB8AC3E}">
        <p14:creationId xmlns:p14="http://schemas.microsoft.com/office/powerpoint/2010/main" val="1907021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FA155-1CE2-3DAD-D0C7-088B49CC5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D26B64-DAF0-3DC9-52AA-8C88BFD68518}"/>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2A0C2ACF-B693-94F8-4698-B24D9519BFC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821D0B1-C658-9D64-ADE5-7B05F9AA81CF}"/>
              </a:ext>
            </a:extLst>
          </p:cNvPr>
          <p:cNvSpPr>
            <a:spLocks noGrp="1"/>
          </p:cNvSpPr>
          <p:nvPr>
            <p:ph type="sldNum" sz="quarter" idx="10"/>
          </p:nvPr>
        </p:nvSpPr>
        <p:spPr/>
        <p:txBody>
          <a:bodyPr/>
          <a:lstStyle/>
          <a:p>
            <a:fld id="{20DEAE63-D6C4-437F-B8DA-DA689F991AA7}" type="slidenum">
              <a:rPr lang="zh-CN" altLang="en-US" smtClean="0"/>
              <a:t>5</a:t>
            </a:fld>
            <a:endParaRPr lang="en-US" altLang="zh-CN"/>
          </a:p>
        </p:txBody>
      </p:sp>
    </p:spTree>
    <p:extLst>
      <p:ext uri="{BB962C8B-B14F-4D97-AF65-F5344CB8AC3E}">
        <p14:creationId xmlns:p14="http://schemas.microsoft.com/office/powerpoint/2010/main" val="203497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6</a:t>
            </a:fld>
            <a:endParaRPr lang="en-US" altLang="zh-CN"/>
          </a:p>
        </p:txBody>
      </p:sp>
    </p:spTree>
    <p:extLst>
      <p:ext uri="{BB962C8B-B14F-4D97-AF65-F5344CB8AC3E}">
        <p14:creationId xmlns:p14="http://schemas.microsoft.com/office/powerpoint/2010/main" val="1590118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A2FD1-BE8A-FD54-0E1D-8E35D46161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EF6343-E171-3639-C733-EF9DECD50C76}"/>
              </a:ext>
            </a:extLst>
          </p:cNvPr>
          <p:cNvSpPr>
            <a:spLocks noGrp="1" noRot="1" noChangeAspect="1"/>
          </p:cNvSpPr>
          <p:nvPr>
            <p:ph type="sldImg"/>
          </p:nvPr>
        </p:nvSpPr>
        <p:spPr>
          <a:xfrm>
            <a:off x="960438" y="1143000"/>
            <a:ext cx="4937125" cy="3086100"/>
          </a:xfrm>
        </p:spPr>
      </p:sp>
      <p:sp>
        <p:nvSpPr>
          <p:cNvPr id="3" name="备注占位符 2">
            <a:extLst>
              <a:ext uri="{FF2B5EF4-FFF2-40B4-BE49-F238E27FC236}">
                <a16:creationId xmlns:a16="http://schemas.microsoft.com/office/drawing/2014/main" id="{6A687EC0-1562-7321-3332-394F1AE0C2C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E1EB9E6-BD9F-7E64-B41B-8BDEBB614A12}"/>
              </a:ext>
            </a:extLst>
          </p:cNvPr>
          <p:cNvSpPr>
            <a:spLocks noGrp="1"/>
          </p:cNvSpPr>
          <p:nvPr>
            <p:ph type="sldNum" sz="quarter" idx="10"/>
          </p:nvPr>
        </p:nvSpPr>
        <p:spPr/>
        <p:txBody>
          <a:bodyPr/>
          <a:lstStyle/>
          <a:p>
            <a:fld id="{20DEAE63-D6C4-437F-B8DA-DA689F991AA7}" type="slidenum">
              <a:rPr lang="zh-CN" altLang="en-US" smtClean="0"/>
              <a:t>7</a:t>
            </a:fld>
            <a:endParaRPr lang="en-US" altLang="zh-CN"/>
          </a:p>
        </p:txBody>
      </p:sp>
    </p:spTree>
    <p:extLst>
      <p:ext uri="{BB962C8B-B14F-4D97-AF65-F5344CB8AC3E}">
        <p14:creationId xmlns:p14="http://schemas.microsoft.com/office/powerpoint/2010/main" val="130952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8</a:t>
            </a:fld>
            <a:endParaRPr lang="en-US" altLang="zh-CN"/>
          </a:p>
        </p:txBody>
      </p:sp>
    </p:spTree>
    <p:extLst>
      <p:ext uri="{BB962C8B-B14F-4D97-AF65-F5344CB8AC3E}">
        <p14:creationId xmlns:p14="http://schemas.microsoft.com/office/powerpoint/2010/main" val="19190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9</a:t>
            </a:fld>
            <a:endParaRPr lang="en-US" altLang="zh-CN"/>
          </a:p>
        </p:txBody>
      </p:sp>
    </p:spTree>
    <p:extLst>
      <p:ext uri="{BB962C8B-B14F-4D97-AF65-F5344CB8AC3E}">
        <p14:creationId xmlns:p14="http://schemas.microsoft.com/office/powerpoint/2010/main" val="119137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800027" y="1472842"/>
            <a:ext cx="10800160" cy="3133172"/>
          </a:xfrm>
        </p:spPr>
        <p:txBody>
          <a:bodyPr anchor="b"/>
          <a:lstStyle>
            <a:lvl1pPr algn="ctr">
              <a:defRPr sz="7087"/>
            </a:lvl1pPr>
          </a:lstStyle>
          <a:p>
            <a:r>
              <a:rPr lang="zh-CN" altLang="en-US"/>
              <a:t>单击此处编辑母版标题样式</a:t>
            </a:r>
            <a:endParaRPr lang="en-US" dirty="0"/>
          </a:p>
        </p:txBody>
      </p:sp>
      <p:sp>
        <p:nvSpPr>
          <p:cNvPr id="3" name="Subtitle 2"/>
          <p:cNvSpPr>
            <a:spLocks noGrp="1"/>
          </p:cNvSpPr>
          <p:nvPr>
            <p:ph type="subTitle" idx="1"/>
          </p:nvPr>
        </p:nvSpPr>
        <p:spPr>
          <a:xfrm>
            <a:off x="1800027" y="4726842"/>
            <a:ext cx="10800160" cy="2172804"/>
          </a:xfrm>
        </p:spPr>
        <p:txBody>
          <a:bodyPr/>
          <a:lstStyle>
            <a:lvl1pPr marL="0" indent="0" algn="ctr">
              <a:buNone/>
              <a:defRPr sz="2835"/>
            </a:lvl1pPr>
            <a:lvl2pPr marL="539999" indent="0" algn="ctr">
              <a:buNone/>
              <a:defRPr sz="2362"/>
            </a:lvl2pPr>
            <a:lvl3pPr marL="1079998" indent="0" algn="ctr">
              <a:buNone/>
              <a:defRPr sz="2126"/>
            </a:lvl3pPr>
            <a:lvl4pPr marL="1619997" indent="0" algn="ctr">
              <a:buNone/>
              <a:defRPr sz="1890"/>
            </a:lvl4pPr>
            <a:lvl5pPr marL="2159996" indent="0" algn="ctr">
              <a:buNone/>
              <a:defRPr sz="1890"/>
            </a:lvl5pPr>
            <a:lvl6pPr marL="2699995" indent="0" algn="ctr">
              <a:buNone/>
              <a:defRPr sz="1890"/>
            </a:lvl6pPr>
            <a:lvl7pPr marL="3239994" indent="0" algn="ctr">
              <a:buNone/>
              <a:defRPr sz="1890"/>
            </a:lvl7pPr>
            <a:lvl8pPr marL="3779992" indent="0" algn="ctr">
              <a:buNone/>
              <a:defRPr sz="1890"/>
            </a:lvl8pPr>
            <a:lvl9pPr marL="4319991" indent="0" algn="ctr">
              <a:buNone/>
              <a:defRPr sz="189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5051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6614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05152" y="479142"/>
            <a:ext cx="3105046" cy="762669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015" y="479142"/>
            <a:ext cx="9135135" cy="762669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683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4818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145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9="http://schemas.microsoft.com/office/powerpoint/2015/09/main">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5813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82514" y="2243636"/>
            <a:ext cx="12420184" cy="3743557"/>
          </a:xfrm>
        </p:spPr>
        <p:txBody>
          <a:bodyPr anchor="b"/>
          <a:lstStyle>
            <a:lvl1pPr>
              <a:defRPr sz="7087"/>
            </a:lvl1pPr>
          </a:lstStyle>
          <a:p>
            <a:r>
              <a:rPr lang="zh-CN" altLang="en-US"/>
              <a:t>单击此处编辑母版标题样式</a:t>
            </a:r>
            <a:endParaRPr lang="en-US" dirty="0"/>
          </a:p>
        </p:txBody>
      </p:sp>
      <p:sp>
        <p:nvSpPr>
          <p:cNvPr id="3" name="Text Placeholder 2"/>
          <p:cNvSpPr>
            <a:spLocks noGrp="1"/>
          </p:cNvSpPr>
          <p:nvPr>
            <p:ph type="body" idx="1"/>
          </p:nvPr>
        </p:nvSpPr>
        <p:spPr>
          <a:xfrm>
            <a:off x="982514" y="6022609"/>
            <a:ext cx="12420184" cy="1968648"/>
          </a:xfrm>
        </p:spPr>
        <p:txBody>
          <a:bodyPr/>
          <a:lstStyle>
            <a:lvl1pPr marL="0" indent="0">
              <a:buNone/>
              <a:defRPr sz="2835">
                <a:solidFill>
                  <a:schemeClr val="tx1">
                    <a:tint val="75000"/>
                  </a:schemeClr>
                </a:solidFill>
              </a:defRPr>
            </a:lvl1pPr>
            <a:lvl2pPr marL="539999" indent="0">
              <a:buNone/>
              <a:defRPr sz="2362">
                <a:solidFill>
                  <a:schemeClr val="tx1">
                    <a:tint val="75000"/>
                  </a:schemeClr>
                </a:solidFill>
              </a:defRPr>
            </a:lvl2pPr>
            <a:lvl3pPr marL="1079998" indent="0">
              <a:buNone/>
              <a:defRPr sz="2126">
                <a:solidFill>
                  <a:schemeClr val="tx1">
                    <a:tint val="75000"/>
                  </a:schemeClr>
                </a:solidFill>
              </a:defRPr>
            </a:lvl3pPr>
            <a:lvl4pPr marL="1619997" indent="0">
              <a:buNone/>
              <a:defRPr sz="1890">
                <a:solidFill>
                  <a:schemeClr val="tx1">
                    <a:tint val="75000"/>
                  </a:schemeClr>
                </a:solidFill>
              </a:defRPr>
            </a:lvl4pPr>
            <a:lvl5pPr marL="2159996" indent="0">
              <a:buNone/>
              <a:defRPr sz="1890">
                <a:solidFill>
                  <a:schemeClr val="tx1">
                    <a:tint val="75000"/>
                  </a:schemeClr>
                </a:solidFill>
              </a:defRPr>
            </a:lvl5pPr>
            <a:lvl6pPr marL="2699995" indent="0">
              <a:buNone/>
              <a:defRPr sz="1890">
                <a:solidFill>
                  <a:schemeClr val="tx1">
                    <a:tint val="75000"/>
                  </a:schemeClr>
                </a:solidFill>
              </a:defRPr>
            </a:lvl6pPr>
            <a:lvl7pPr marL="3239994" indent="0">
              <a:buNone/>
              <a:defRPr sz="1890">
                <a:solidFill>
                  <a:schemeClr val="tx1">
                    <a:tint val="75000"/>
                  </a:schemeClr>
                </a:solidFill>
              </a:defRPr>
            </a:lvl7pPr>
            <a:lvl8pPr marL="3779992" indent="0">
              <a:buNone/>
              <a:defRPr sz="1890">
                <a:solidFill>
                  <a:schemeClr val="tx1">
                    <a:tint val="75000"/>
                  </a:schemeClr>
                </a:solidFill>
              </a:defRPr>
            </a:lvl8pPr>
            <a:lvl9pPr marL="4319991" indent="0">
              <a:buNone/>
              <a:defRPr sz="189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602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90014" y="2395710"/>
            <a:ext cx="6120091" cy="571012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290108" y="2395710"/>
            <a:ext cx="6120091" cy="571012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6183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91890" y="479143"/>
            <a:ext cx="12420184" cy="1739495"/>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91891" y="2206137"/>
            <a:ext cx="6091965" cy="1081194"/>
          </a:xfrm>
        </p:spPr>
        <p:txBody>
          <a:bodyPr anchor="b"/>
          <a:lstStyle>
            <a:lvl1pPr marL="0" indent="0">
              <a:buNone/>
              <a:defRPr sz="2835" b="1"/>
            </a:lvl1pPr>
            <a:lvl2pPr marL="539999" indent="0">
              <a:buNone/>
              <a:defRPr sz="2362" b="1"/>
            </a:lvl2pPr>
            <a:lvl3pPr marL="1079998" indent="0">
              <a:buNone/>
              <a:defRPr sz="2126" b="1"/>
            </a:lvl3pPr>
            <a:lvl4pPr marL="1619997" indent="0">
              <a:buNone/>
              <a:defRPr sz="1890" b="1"/>
            </a:lvl4pPr>
            <a:lvl5pPr marL="2159996" indent="0">
              <a:buNone/>
              <a:defRPr sz="1890" b="1"/>
            </a:lvl5pPr>
            <a:lvl6pPr marL="2699995" indent="0">
              <a:buNone/>
              <a:defRPr sz="1890" b="1"/>
            </a:lvl6pPr>
            <a:lvl7pPr marL="3239994" indent="0">
              <a:buNone/>
              <a:defRPr sz="1890" b="1"/>
            </a:lvl7pPr>
            <a:lvl8pPr marL="3779992" indent="0">
              <a:buNone/>
              <a:defRPr sz="1890" b="1"/>
            </a:lvl8pPr>
            <a:lvl9pPr marL="4319991" indent="0">
              <a:buNone/>
              <a:defRPr sz="1890" b="1"/>
            </a:lvl9pPr>
          </a:lstStyle>
          <a:p>
            <a:pPr lvl="0"/>
            <a:r>
              <a:rPr lang="zh-CN" altLang="en-US"/>
              <a:t>编辑母版文本样式</a:t>
            </a:r>
          </a:p>
        </p:txBody>
      </p:sp>
      <p:sp>
        <p:nvSpPr>
          <p:cNvPr id="4" name="Content Placeholder 3"/>
          <p:cNvSpPr>
            <a:spLocks noGrp="1"/>
          </p:cNvSpPr>
          <p:nvPr>
            <p:ph sz="half" idx="2"/>
          </p:nvPr>
        </p:nvSpPr>
        <p:spPr>
          <a:xfrm>
            <a:off x="991891" y="3287331"/>
            <a:ext cx="6091965" cy="483516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290108" y="2206137"/>
            <a:ext cx="6121966" cy="1081194"/>
          </a:xfrm>
        </p:spPr>
        <p:txBody>
          <a:bodyPr anchor="b"/>
          <a:lstStyle>
            <a:lvl1pPr marL="0" indent="0">
              <a:buNone/>
              <a:defRPr sz="2835" b="1"/>
            </a:lvl1pPr>
            <a:lvl2pPr marL="539999" indent="0">
              <a:buNone/>
              <a:defRPr sz="2362" b="1"/>
            </a:lvl2pPr>
            <a:lvl3pPr marL="1079998" indent="0">
              <a:buNone/>
              <a:defRPr sz="2126" b="1"/>
            </a:lvl3pPr>
            <a:lvl4pPr marL="1619997" indent="0">
              <a:buNone/>
              <a:defRPr sz="1890" b="1"/>
            </a:lvl4pPr>
            <a:lvl5pPr marL="2159996" indent="0">
              <a:buNone/>
              <a:defRPr sz="1890" b="1"/>
            </a:lvl5pPr>
            <a:lvl6pPr marL="2699995" indent="0">
              <a:buNone/>
              <a:defRPr sz="1890" b="1"/>
            </a:lvl6pPr>
            <a:lvl7pPr marL="3239994" indent="0">
              <a:buNone/>
              <a:defRPr sz="1890" b="1"/>
            </a:lvl7pPr>
            <a:lvl8pPr marL="3779992" indent="0">
              <a:buNone/>
              <a:defRPr sz="1890" b="1"/>
            </a:lvl8pPr>
            <a:lvl9pPr marL="4319991" indent="0">
              <a:buNone/>
              <a:defRPr sz="1890" b="1"/>
            </a:lvl9pPr>
          </a:lstStyle>
          <a:p>
            <a:pPr lvl="0"/>
            <a:r>
              <a:rPr lang="zh-CN" altLang="en-US"/>
              <a:t>编辑母版文本样式</a:t>
            </a:r>
          </a:p>
        </p:txBody>
      </p:sp>
      <p:sp>
        <p:nvSpPr>
          <p:cNvPr id="6" name="Content Placeholder 5"/>
          <p:cNvSpPr>
            <a:spLocks noGrp="1"/>
          </p:cNvSpPr>
          <p:nvPr>
            <p:ph sz="quarter" idx="4"/>
          </p:nvPr>
        </p:nvSpPr>
        <p:spPr>
          <a:xfrm>
            <a:off x="7290108" y="3287331"/>
            <a:ext cx="6121966" cy="483516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6786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8153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595919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91891" y="599969"/>
            <a:ext cx="4644443" cy="2099892"/>
          </a:xfrm>
        </p:spPr>
        <p:txBody>
          <a:bodyPr anchor="b"/>
          <a:lstStyle>
            <a:lvl1pPr>
              <a:defRPr sz="3780"/>
            </a:lvl1pPr>
          </a:lstStyle>
          <a:p>
            <a:r>
              <a:rPr lang="zh-CN" altLang="en-US"/>
              <a:t>单击此处编辑母版标题样式</a:t>
            </a:r>
            <a:endParaRPr lang="en-US" dirty="0"/>
          </a:p>
        </p:txBody>
      </p:sp>
      <p:sp>
        <p:nvSpPr>
          <p:cNvPr id="3" name="Content Placeholder 2"/>
          <p:cNvSpPr>
            <a:spLocks noGrp="1"/>
          </p:cNvSpPr>
          <p:nvPr>
            <p:ph idx="1"/>
          </p:nvPr>
        </p:nvSpPr>
        <p:spPr>
          <a:xfrm>
            <a:off x="6121966" y="1295767"/>
            <a:ext cx="7290108" cy="6395505"/>
          </a:xfrm>
        </p:spPr>
        <p:txBody>
          <a:bodyPr/>
          <a:lstStyle>
            <a:lvl1pPr>
              <a:defRPr sz="3780"/>
            </a:lvl1pPr>
            <a:lvl2pPr>
              <a:defRPr sz="3307"/>
            </a:lvl2pPr>
            <a:lvl3pPr>
              <a:defRPr sz="2835"/>
            </a:lvl3pPr>
            <a:lvl4pPr>
              <a:defRPr sz="2362"/>
            </a:lvl4pPr>
            <a:lvl5pPr>
              <a:defRPr sz="2362"/>
            </a:lvl5pPr>
            <a:lvl6pPr>
              <a:defRPr sz="2362"/>
            </a:lvl6pPr>
            <a:lvl7pPr>
              <a:defRPr sz="2362"/>
            </a:lvl7pPr>
            <a:lvl8pPr>
              <a:defRPr sz="2362"/>
            </a:lvl8pPr>
            <a:lvl9pPr>
              <a:defRPr sz="2362"/>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91891" y="2699862"/>
            <a:ext cx="4644443" cy="5001827"/>
          </a:xfrm>
        </p:spPr>
        <p:txBody>
          <a:bodyPr/>
          <a:lstStyle>
            <a:lvl1pPr marL="0" indent="0">
              <a:buNone/>
              <a:defRPr sz="1890"/>
            </a:lvl1pPr>
            <a:lvl2pPr marL="539999" indent="0">
              <a:buNone/>
              <a:defRPr sz="1654"/>
            </a:lvl2pPr>
            <a:lvl3pPr marL="1079998" indent="0">
              <a:buNone/>
              <a:defRPr sz="1417"/>
            </a:lvl3pPr>
            <a:lvl4pPr marL="1619997" indent="0">
              <a:buNone/>
              <a:defRPr sz="1181"/>
            </a:lvl4pPr>
            <a:lvl5pPr marL="2159996" indent="0">
              <a:buNone/>
              <a:defRPr sz="1181"/>
            </a:lvl5pPr>
            <a:lvl6pPr marL="2699995" indent="0">
              <a:buNone/>
              <a:defRPr sz="1181"/>
            </a:lvl6pPr>
            <a:lvl7pPr marL="3239994" indent="0">
              <a:buNone/>
              <a:defRPr sz="1181"/>
            </a:lvl7pPr>
            <a:lvl8pPr marL="3779992" indent="0">
              <a:buNone/>
              <a:defRPr sz="1181"/>
            </a:lvl8pPr>
            <a:lvl9pPr marL="4319991" indent="0">
              <a:buNone/>
              <a:defRPr sz="1181"/>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5861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91891" y="599969"/>
            <a:ext cx="4644443" cy="2099892"/>
          </a:xfrm>
        </p:spPr>
        <p:txBody>
          <a:bodyPr anchor="b"/>
          <a:lstStyle>
            <a:lvl1pPr>
              <a:defRPr sz="378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121966" y="1295767"/>
            <a:ext cx="7290108" cy="6395505"/>
          </a:xfrm>
        </p:spPr>
        <p:txBody>
          <a:bodyPr anchor="t"/>
          <a:lstStyle>
            <a:lvl1pPr marL="0" indent="0">
              <a:buNone/>
              <a:defRPr sz="3780"/>
            </a:lvl1pPr>
            <a:lvl2pPr marL="539999" indent="0">
              <a:buNone/>
              <a:defRPr sz="3307"/>
            </a:lvl2pPr>
            <a:lvl3pPr marL="1079998" indent="0">
              <a:buNone/>
              <a:defRPr sz="2835"/>
            </a:lvl3pPr>
            <a:lvl4pPr marL="1619997" indent="0">
              <a:buNone/>
              <a:defRPr sz="2362"/>
            </a:lvl4pPr>
            <a:lvl5pPr marL="2159996" indent="0">
              <a:buNone/>
              <a:defRPr sz="2362"/>
            </a:lvl5pPr>
            <a:lvl6pPr marL="2699995" indent="0">
              <a:buNone/>
              <a:defRPr sz="2362"/>
            </a:lvl6pPr>
            <a:lvl7pPr marL="3239994" indent="0">
              <a:buNone/>
              <a:defRPr sz="2362"/>
            </a:lvl7pPr>
            <a:lvl8pPr marL="3779992" indent="0">
              <a:buNone/>
              <a:defRPr sz="2362"/>
            </a:lvl8pPr>
            <a:lvl9pPr marL="4319991" indent="0">
              <a:buNone/>
              <a:defRPr sz="2362"/>
            </a:lvl9pPr>
          </a:lstStyle>
          <a:p>
            <a:r>
              <a:rPr lang="zh-CN" altLang="en-US"/>
              <a:t>单击图标添加图片</a:t>
            </a:r>
            <a:endParaRPr lang="en-US" dirty="0"/>
          </a:p>
        </p:txBody>
      </p:sp>
      <p:sp>
        <p:nvSpPr>
          <p:cNvPr id="4" name="Text Placeholder 3"/>
          <p:cNvSpPr>
            <a:spLocks noGrp="1"/>
          </p:cNvSpPr>
          <p:nvPr>
            <p:ph type="body" sz="half" idx="2"/>
          </p:nvPr>
        </p:nvSpPr>
        <p:spPr>
          <a:xfrm>
            <a:off x="991891" y="2699862"/>
            <a:ext cx="4644443" cy="5001827"/>
          </a:xfrm>
        </p:spPr>
        <p:txBody>
          <a:bodyPr/>
          <a:lstStyle>
            <a:lvl1pPr marL="0" indent="0">
              <a:buNone/>
              <a:defRPr sz="1890"/>
            </a:lvl1pPr>
            <a:lvl2pPr marL="539999" indent="0">
              <a:buNone/>
              <a:defRPr sz="1654"/>
            </a:lvl2pPr>
            <a:lvl3pPr marL="1079998" indent="0">
              <a:buNone/>
              <a:defRPr sz="1417"/>
            </a:lvl3pPr>
            <a:lvl4pPr marL="1619997" indent="0">
              <a:buNone/>
              <a:defRPr sz="1181"/>
            </a:lvl4pPr>
            <a:lvl5pPr marL="2159996" indent="0">
              <a:buNone/>
              <a:defRPr sz="1181"/>
            </a:lvl5pPr>
            <a:lvl6pPr marL="2699995" indent="0">
              <a:buNone/>
              <a:defRPr sz="1181"/>
            </a:lvl6pPr>
            <a:lvl7pPr marL="3239994" indent="0">
              <a:buNone/>
              <a:defRPr sz="1181"/>
            </a:lvl7pPr>
            <a:lvl8pPr marL="3779992" indent="0">
              <a:buNone/>
              <a:defRPr sz="1181"/>
            </a:lvl8pPr>
            <a:lvl9pPr marL="4319991" indent="0">
              <a:buNone/>
              <a:defRPr sz="1181"/>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51234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015" y="479143"/>
            <a:ext cx="12420184" cy="173949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90015" y="2395710"/>
            <a:ext cx="12420184" cy="571012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990015" y="8341239"/>
            <a:ext cx="3240048" cy="479142"/>
          </a:xfrm>
          <a:prstGeom prst="rect">
            <a:avLst/>
          </a:prstGeom>
        </p:spPr>
        <p:txBody>
          <a:bodyPr vert="horz" lIns="91440" tIns="45720" rIns="91440" bIns="45720" rtlCol="0" anchor="ctr"/>
          <a:lstStyle>
            <a:lvl1pPr algn="l">
              <a:defRPr sz="1417">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770071" y="8341239"/>
            <a:ext cx="4860072" cy="479142"/>
          </a:xfrm>
          <a:prstGeom prst="rect">
            <a:avLst/>
          </a:prstGeom>
        </p:spPr>
        <p:txBody>
          <a:bodyPr vert="horz" lIns="91440" tIns="45720" rIns="91440" bIns="45720"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170150" y="8341239"/>
            <a:ext cx="3240048" cy="479142"/>
          </a:xfrm>
          <a:prstGeom prst="rect">
            <a:avLst/>
          </a:prstGeom>
        </p:spPr>
        <p:txBody>
          <a:bodyPr vert="horz" lIns="91440" tIns="45720" rIns="91440" bIns="45720" rtlCol="0" anchor="ctr"/>
          <a:lstStyle>
            <a:lvl1pPr algn="r">
              <a:defRPr sz="1417">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706391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52" r:id="rId14"/>
  </p:sldLayoutIdLst>
  <p:hf hdr="0" dt="0"/>
  <p:txStyles>
    <p:titleStyle>
      <a:lvl1pPr algn="l" defTabSz="1079998" rtl="0" eaLnBrk="1" latinLnBrk="0" hangingPunct="1">
        <a:lnSpc>
          <a:spcPct val="90000"/>
        </a:lnSpc>
        <a:spcBef>
          <a:spcPct val="0"/>
        </a:spcBef>
        <a:buNone/>
        <a:defRPr sz="5197" kern="1200">
          <a:solidFill>
            <a:schemeClr val="tx1"/>
          </a:solidFill>
          <a:latin typeface="+mj-lt"/>
          <a:ea typeface="+mj-ea"/>
          <a:cs typeface="+mj-cs"/>
        </a:defRPr>
      </a:lvl1pPr>
    </p:titleStyle>
    <p:bodyStyle>
      <a:lvl1pPr marL="269999" indent="-269999" algn="l" defTabSz="1079998" rtl="0" eaLnBrk="1" latinLnBrk="0" hangingPunct="1">
        <a:lnSpc>
          <a:spcPct val="90000"/>
        </a:lnSpc>
        <a:spcBef>
          <a:spcPts val="1181"/>
        </a:spcBef>
        <a:buFont typeface="Arial" panose="020B0604020202020204" pitchFamily="34" charset="0"/>
        <a:buChar char="•"/>
        <a:defRPr sz="3307" kern="1200">
          <a:solidFill>
            <a:schemeClr val="tx1"/>
          </a:solidFill>
          <a:latin typeface="+mn-lt"/>
          <a:ea typeface="+mn-ea"/>
          <a:cs typeface="+mn-cs"/>
        </a:defRPr>
      </a:lvl1pPr>
      <a:lvl2pPr marL="809998" indent="-269999" algn="l" defTabSz="1079998" rtl="0" eaLnBrk="1" latinLnBrk="0" hangingPunct="1">
        <a:lnSpc>
          <a:spcPct val="90000"/>
        </a:lnSpc>
        <a:spcBef>
          <a:spcPts val="591"/>
        </a:spcBef>
        <a:buFont typeface="Arial" panose="020B0604020202020204" pitchFamily="34" charset="0"/>
        <a:buChar char="•"/>
        <a:defRPr sz="2835" kern="1200">
          <a:solidFill>
            <a:schemeClr val="tx1"/>
          </a:solidFill>
          <a:latin typeface="+mn-lt"/>
          <a:ea typeface="+mn-ea"/>
          <a:cs typeface="+mn-cs"/>
        </a:defRPr>
      </a:lvl2pPr>
      <a:lvl3pPr marL="1349997" indent="-269999" algn="l" defTabSz="1079998" rtl="0" eaLnBrk="1" latinLnBrk="0" hangingPunct="1">
        <a:lnSpc>
          <a:spcPct val="90000"/>
        </a:lnSpc>
        <a:spcBef>
          <a:spcPts val="591"/>
        </a:spcBef>
        <a:buFont typeface="Arial" panose="020B0604020202020204" pitchFamily="34" charset="0"/>
        <a:buChar char="•"/>
        <a:defRPr sz="2362" kern="1200">
          <a:solidFill>
            <a:schemeClr val="tx1"/>
          </a:solidFill>
          <a:latin typeface="+mn-lt"/>
          <a:ea typeface="+mn-ea"/>
          <a:cs typeface="+mn-cs"/>
        </a:defRPr>
      </a:lvl3pPr>
      <a:lvl4pPr marL="1889996"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4pPr>
      <a:lvl5pPr marL="2429995"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5pPr>
      <a:lvl6pPr marL="2969994"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6pPr>
      <a:lvl7pPr marL="3509993"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7pPr>
      <a:lvl8pPr marL="4049992"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8pPr>
      <a:lvl9pPr marL="4589991"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9pPr>
    </p:bodyStyle>
    <p:otherStyle>
      <a:defPPr>
        <a:defRPr lang="en-US"/>
      </a:defPPr>
      <a:lvl1pPr marL="0" algn="l" defTabSz="1079998" rtl="0" eaLnBrk="1" latinLnBrk="0" hangingPunct="1">
        <a:defRPr sz="2126" kern="1200">
          <a:solidFill>
            <a:schemeClr val="tx1"/>
          </a:solidFill>
          <a:latin typeface="+mn-lt"/>
          <a:ea typeface="+mn-ea"/>
          <a:cs typeface="+mn-cs"/>
        </a:defRPr>
      </a:lvl1pPr>
      <a:lvl2pPr marL="539999" algn="l" defTabSz="1079998" rtl="0" eaLnBrk="1" latinLnBrk="0" hangingPunct="1">
        <a:defRPr sz="2126" kern="1200">
          <a:solidFill>
            <a:schemeClr val="tx1"/>
          </a:solidFill>
          <a:latin typeface="+mn-lt"/>
          <a:ea typeface="+mn-ea"/>
          <a:cs typeface="+mn-cs"/>
        </a:defRPr>
      </a:lvl2pPr>
      <a:lvl3pPr marL="1079998" algn="l" defTabSz="1079998" rtl="0" eaLnBrk="1" latinLnBrk="0" hangingPunct="1">
        <a:defRPr sz="2126" kern="1200">
          <a:solidFill>
            <a:schemeClr val="tx1"/>
          </a:solidFill>
          <a:latin typeface="+mn-lt"/>
          <a:ea typeface="+mn-ea"/>
          <a:cs typeface="+mn-cs"/>
        </a:defRPr>
      </a:lvl3pPr>
      <a:lvl4pPr marL="1619997" algn="l" defTabSz="1079998" rtl="0" eaLnBrk="1" latinLnBrk="0" hangingPunct="1">
        <a:defRPr sz="2126" kern="1200">
          <a:solidFill>
            <a:schemeClr val="tx1"/>
          </a:solidFill>
          <a:latin typeface="+mn-lt"/>
          <a:ea typeface="+mn-ea"/>
          <a:cs typeface="+mn-cs"/>
        </a:defRPr>
      </a:lvl4pPr>
      <a:lvl5pPr marL="2159996" algn="l" defTabSz="1079998" rtl="0" eaLnBrk="1" latinLnBrk="0" hangingPunct="1">
        <a:defRPr sz="2126" kern="1200">
          <a:solidFill>
            <a:schemeClr val="tx1"/>
          </a:solidFill>
          <a:latin typeface="+mn-lt"/>
          <a:ea typeface="+mn-ea"/>
          <a:cs typeface="+mn-cs"/>
        </a:defRPr>
      </a:lvl5pPr>
      <a:lvl6pPr marL="2699995" algn="l" defTabSz="1079998" rtl="0" eaLnBrk="1" latinLnBrk="0" hangingPunct="1">
        <a:defRPr sz="2126" kern="1200">
          <a:solidFill>
            <a:schemeClr val="tx1"/>
          </a:solidFill>
          <a:latin typeface="+mn-lt"/>
          <a:ea typeface="+mn-ea"/>
          <a:cs typeface="+mn-cs"/>
        </a:defRPr>
      </a:lvl6pPr>
      <a:lvl7pPr marL="3239994" algn="l" defTabSz="1079998" rtl="0" eaLnBrk="1" latinLnBrk="0" hangingPunct="1">
        <a:defRPr sz="2126" kern="1200">
          <a:solidFill>
            <a:schemeClr val="tx1"/>
          </a:solidFill>
          <a:latin typeface="+mn-lt"/>
          <a:ea typeface="+mn-ea"/>
          <a:cs typeface="+mn-cs"/>
        </a:defRPr>
      </a:lvl7pPr>
      <a:lvl8pPr marL="3779992" algn="l" defTabSz="1079998" rtl="0" eaLnBrk="1" latinLnBrk="0" hangingPunct="1">
        <a:defRPr sz="2126" kern="1200">
          <a:solidFill>
            <a:schemeClr val="tx1"/>
          </a:solidFill>
          <a:latin typeface="+mn-lt"/>
          <a:ea typeface="+mn-ea"/>
          <a:cs typeface="+mn-cs"/>
        </a:defRPr>
      </a:lvl8pPr>
      <a:lvl9pPr marL="4319991" algn="l" defTabSz="1079998" rtl="0" eaLnBrk="1" latinLnBrk="0" hangingPunct="1">
        <a:defRPr sz="212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notesSlide" Target="../notesSlides/notesSlide10.xml"/><Relationship Id="rId7" Type="http://schemas.openxmlformats.org/officeDocument/2006/relationships/image" Target="../media/image20.jpe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jpe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3.png"/><Relationship Id="rId9" Type="http://schemas.microsoft.com/office/2007/relationships/hdphoto" Target="../media/hdphoto1.wdp"/><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4.xml"/><Relationship Id="rId7" Type="http://schemas.openxmlformats.org/officeDocument/2006/relationships/diagramData" Target="../diagrams/data1.xml"/><Relationship Id="rId2" Type="http://schemas.openxmlformats.org/officeDocument/2006/relationships/slideLayout" Target="../slideLayouts/slideLayout13.xml"/><Relationship Id="rId1" Type="http://schemas.openxmlformats.org/officeDocument/2006/relationships/tags" Target="../tags/tag4.xml"/><Relationship Id="rId6" Type="http://schemas.openxmlformats.org/officeDocument/2006/relationships/image" Target="../media/image7.jpeg"/><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5.pn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5.pn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flipH="1">
            <a:off x="-755979" y="-771830"/>
            <a:ext cx="15656374" cy="11795763"/>
            <a:chOff x="-379183" y="-598805"/>
            <a:chExt cx="13420776" cy="9986932"/>
          </a:xfrm>
        </p:grpSpPr>
        <p:grpSp>
          <p:nvGrpSpPr>
            <p:cNvPr id="161" name="组合 160"/>
            <p:cNvGrpSpPr/>
            <p:nvPr/>
          </p:nvGrpSpPr>
          <p:grpSpPr>
            <a:xfrm>
              <a:off x="8977546" y="5961817"/>
              <a:ext cx="1880275" cy="324423"/>
              <a:chOff x="7217443" y="6787474"/>
              <a:chExt cx="1983099" cy="342165"/>
            </a:xfrm>
          </p:grpSpPr>
          <p:sp>
            <p:nvSpPr>
              <p:cNvPr id="162" name="矩形 161"/>
              <p:cNvSpPr/>
              <p:nvPr/>
            </p:nvSpPr>
            <p:spPr>
              <a:xfrm>
                <a:off x="7433556" y="6787474"/>
                <a:ext cx="1766986" cy="342165"/>
              </a:xfrm>
              <a:prstGeom prst="rect">
                <a:avLst/>
              </a:prstGeom>
            </p:spPr>
            <p:txBody>
              <a:bodyPr wrap="none">
                <a:spAutoFit/>
              </a:bodyPr>
              <a:lstStyle/>
              <a:p>
                <a:r>
                  <a:rPr lang="zh-CN" altLang="en-US" sz="1890" spc="84" dirty="0">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答辩人：黄钰凝</a:t>
                </a:r>
              </a:p>
            </p:txBody>
          </p:sp>
          <p:sp>
            <p:nvSpPr>
              <p:cNvPr id="163" name="PA_任意多边形 9"/>
              <p:cNvSpPr>
                <a:spLocks noEditPoints="1"/>
              </p:cNvSpPr>
              <p:nvPr>
                <p:custDataLst>
                  <p:tags r:id="rId2"/>
                </p:custDataLst>
              </p:nvPr>
            </p:nvSpPr>
            <p:spPr bwMode="auto">
              <a:xfrm>
                <a:off x="7217443" y="6856333"/>
                <a:ext cx="231963" cy="232938"/>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F4E78"/>
              </a:solidFill>
              <a:ln>
                <a:noFill/>
              </a:ln>
            </p:spPr>
            <p:txBody>
              <a:bodyPr vert="horz" wrap="square" lIns="102402" tIns="51200" rIns="102402" bIns="51200" numCol="1" anchor="t" anchorCtr="0" compatLnSpc="1"/>
              <a:lstStyle/>
              <a:p>
                <a:pPr fontAlgn="base">
                  <a:spcBef>
                    <a:spcPct val="0"/>
                  </a:spcBef>
                  <a:spcAft>
                    <a:spcPct val="0"/>
                  </a:spcAft>
                </a:pPr>
                <a:endParaRPr lang="zh-CN" altLang="en-US" sz="2611">
                  <a:solidFill>
                    <a:srgbClr val="213555"/>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164" name="组合 163"/>
            <p:cNvGrpSpPr/>
            <p:nvPr/>
          </p:nvGrpSpPr>
          <p:grpSpPr>
            <a:xfrm>
              <a:off x="5990202" y="5961729"/>
              <a:ext cx="2519525" cy="324422"/>
              <a:chOff x="3476056" y="6787383"/>
              <a:chExt cx="2657312" cy="342164"/>
            </a:xfrm>
          </p:grpSpPr>
          <p:sp>
            <p:nvSpPr>
              <p:cNvPr id="165" name="PA_任意多边形 10"/>
              <p:cNvSpPr>
                <a:spLocks noChangeAspect="1" noEditPoints="1"/>
              </p:cNvSpPr>
              <p:nvPr>
                <p:custDataLst>
                  <p:tags r:id="rId1"/>
                </p:custDataLst>
              </p:nvPr>
            </p:nvSpPr>
            <p:spPr bwMode="auto">
              <a:xfrm>
                <a:off x="3476056" y="6856417"/>
                <a:ext cx="231790" cy="232762"/>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1F4E78"/>
              </a:solidFill>
              <a:ln>
                <a:noFill/>
              </a:ln>
            </p:spPr>
            <p:txBody>
              <a:bodyPr vert="horz" wrap="square" lIns="102402" tIns="51200" rIns="102402" bIns="51200" numCol="1" anchor="t" anchorCtr="0" compatLnSpc="1"/>
              <a:lstStyle/>
              <a:p>
                <a:pPr fontAlgn="base">
                  <a:spcBef>
                    <a:spcPct val="0"/>
                  </a:spcBef>
                  <a:spcAft>
                    <a:spcPct val="0"/>
                  </a:spcAft>
                </a:pPr>
                <a:endParaRPr lang="zh-CN" altLang="en-US" sz="2611">
                  <a:solidFill>
                    <a:srgbClr val="213555"/>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6" name="矩形 165"/>
              <p:cNvSpPr/>
              <p:nvPr/>
            </p:nvSpPr>
            <p:spPr>
              <a:xfrm>
                <a:off x="3680650" y="6787383"/>
                <a:ext cx="2452718" cy="342164"/>
              </a:xfrm>
              <a:prstGeom prst="rect">
                <a:avLst/>
              </a:prstGeom>
            </p:spPr>
            <p:txBody>
              <a:bodyPr wrap="none">
                <a:spAutoFit/>
              </a:bodyPr>
              <a:lstStyle/>
              <a:p>
                <a:r>
                  <a:rPr lang="zh-CN" altLang="en-US" sz="1890" spc="84" dirty="0">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指导老师：李建强教授</a:t>
                </a:r>
              </a:p>
            </p:txBody>
          </p:sp>
        </p:grpSp>
        <p:pic>
          <p:nvPicPr>
            <p:cNvPr id="167" name="图片 1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3760" y="4995040"/>
              <a:ext cx="7088907" cy="329353"/>
            </a:xfrm>
            <a:prstGeom prst="rect">
              <a:avLst/>
            </a:prstGeom>
          </p:spPr>
        </p:pic>
        <p:sp>
          <p:nvSpPr>
            <p:cNvPr id="174" name="文本框 173"/>
            <p:cNvSpPr txBox="1"/>
            <p:nvPr/>
          </p:nvSpPr>
          <p:spPr>
            <a:xfrm>
              <a:off x="4690883" y="2530809"/>
              <a:ext cx="7491354" cy="1309199"/>
            </a:xfrm>
            <a:prstGeom prst="rect">
              <a:avLst/>
            </a:prstGeom>
            <a:noFill/>
          </p:spPr>
          <p:txBody>
            <a:bodyPr wrap="square" rtlCol="0">
              <a:spAutoFit/>
              <a:scene3d>
                <a:camera prst="orthographicFront"/>
                <a:lightRig rig="threePt" dir="t"/>
              </a:scene3d>
              <a:sp3d contourW="12700"/>
            </a:bodyPr>
            <a:lstStyle/>
            <a:p>
              <a:pPr algn="ctr">
                <a:defRPr/>
              </a:pPr>
              <a:r>
                <a:rPr lang="zh-CN" altLang="en-US" sz="4724"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基于深度学习的多模态脑核磁胶质瘤图像分类分析</a:t>
              </a:r>
            </a:p>
          </p:txBody>
        </p:sp>
        <p:sp>
          <p:nvSpPr>
            <p:cNvPr id="175" name="矩形 259"/>
            <p:cNvSpPr>
              <a:spLocks noChangeArrowheads="1"/>
            </p:cNvSpPr>
            <p:nvPr/>
          </p:nvSpPr>
          <p:spPr bwMode="auto">
            <a:xfrm>
              <a:off x="5253154" y="4367663"/>
              <a:ext cx="6510117" cy="36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zh-CN" altLang="en-US" sz="2522" dirty="0">
                  <a:solidFill>
                    <a:srgbClr val="1F4E78"/>
                  </a:solidFill>
                  <a:latin typeface="思源黑体" panose="020B0500000000000000" pitchFamily="34" charset="-122"/>
                  <a:ea typeface="思源黑体" panose="020B0500000000000000" pitchFamily="34" charset="-122"/>
                  <a:sym typeface="思源黑体" panose="020B0500000000000000" pitchFamily="34" charset="-122"/>
                </a:rPr>
                <a:t>计算机学院</a:t>
              </a:r>
              <a:endParaRPr lang="en-US" altLang="zh-CN" sz="2522" dirty="0">
                <a:solidFill>
                  <a:srgbClr val="1F4E78"/>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33" name="组合 132"/>
            <p:cNvGrpSpPr/>
            <p:nvPr/>
          </p:nvGrpSpPr>
          <p:grpSpPr>
            <a:xfrm>
              <a:off x="1092599" y="1750035"/>
              <a:ext cx="3683568" cy="3683568"/>
              <a:chOff x="3393106" y="2094168"/>
              <a:chExt cx="2664366" cy="2664366"/>
            </a:xfrm>
          </p:grpSpPr>
          <p:sp>
            <p:nvSpPr>
              <p:cNvPr id="135" name="椭圆 13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36" name="组合 135"/>
              <p:cNvGrpSpPr/>
              <p:nvPr/>
            </p:nvGrpSpPr>
            <p:grpSpPr>
              <a:xfrm>
                <a:off x="3655434" y="2332886"/>
                <a:ext cx="2167846" cy="2167846"/>
                <a:chOff x="3739822" y="2440887"/>
                <a:chExt cx="1970936" cy="1970936"/>
              </a:xfrm>
            </p:grpSpPr>
            <p:sp>
              <p:nvSpPr>
                <p:cNvPr id="137" name="圆角矩形 13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8" name="椭圆 137"/>
                <p:cNvSpPr>
                  <a:spLocks noChangeAspect="1"/>
                </p:cNvSpPr>
                <p:nvPr/>
              </p:nvSpPr>
              <p:spPr>
                <a:xfrm>
                  <a:off x="3837054" y="2549460"/>
                  <a:ext cx="1776466" cy="1776466"/>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 name="矩形 2"/>
            <p:cNvSpPr/>
            <p:nvPr/>
          </p:nvSpPr>
          <p:spPr>
            <a:xfrm>
              <a:off x="23583" y="1"/>
              <a:ext cx="3887755" cy="1835377"/>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1" name="椭圆 30"/>
            <p:cNvSpPr/>
            <p:nvPr/>
          </p:nvSpPr>
          <p:spPr>
            <a:xfrm>
              <a:off x="11342408" y="-598805"/>
              <a:ext cx="1699185" cy="169918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2" name="椭圆 31"/>
            <p:cNvSpPr/>
            <p:nvPr/>
          </p:nvSpPr>
          <p:spPr>
            <a:xfrm>
              <a:off x="11495172" y="6551288"/>
              <a:ext cx="1393656" cy="139365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3" name="椭圆 32"/>
            <p:cNvSpPr/>
            <p:nvPr/>
          </p:nvSpPr>
          <p:spPr>
            <a:xfrm>
              <a:off x="11070453" y="7480879"/>
              <a:ext cx="913603" cy="913603"/>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 name="圆角矩形 8"/>
            <p:cNvSpPr/>
            <p:nvPr/>
          </p:nvSpPr>
          <p:spPr>
            <a:xfrm rot="2700000">
              <a:off x="-327012" y="6388319"/>
              <a:ext cx="2947637" cy="3051980"/>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5166" y="2510972"/>
              <a:ext cx="2184410" cy="2184398"/>
            </a:xfrm>
            <a:prstGeom prst="rect">
              <a:avLst/>
            </a:prstGeom>
          </p:spPr>
        </p:pic>
      </p:grpSp>
      <p:pic>
        <p:nvPicPr>
          <p:cNvPr id="73" name="图片 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7908" y="657147"/>
            <a:ext cx="5838836" cy="1591523"/>
          </a:xfrm>
          <a:prstGeom prst="rect">
            <a:avLst/>
          </a:prstGeom>
        </p:spPr>
      </p:pic>
      <p:sp>
        <p:nvSpPr>
          <p:cNvPr id="2" name="矩形 1">
            <a:extLst>
              <a:ext uri="{FF2B5EF4-FFF2-40B4-BE49-F238E27FC236}">
                <a16:creationId xmlns:a16="http://schemas.microsoft.com/office/drawing/2014/main" id="{98463C5E-6329-6A4E-1BC7-C2AFEEDA671B}"/>
              </a:ext>
            </a:extLst>
          </p:cNvPr>
          <p:cNvSpPr/>
          <p:nvPr/>
        </p:nvSpPr>
        <p:spPr>
          <a:xfrm flipH="1">
            <a:off x="3118884" y="7481695"/>
            <a:ext cx="3223639" cy="400110"/>
          </a:xfrm>
          <a:prstGeom prst="rect">
            <a:avLst/>
          </a:prstGeom>
        </p:spPr>
        <p:txBody>
          <a:bodyPr wrap="none">
            <a:spAutoFit/>
          </a:bodyPr>
          <a:lstStyle/>
          <a:p>
            <a:r>
              <a:rPr lang="zh-CN" altLang="en-US" sz="1890" spc="84" dirty="0">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答辩日期：</a:t>
            </a:r>
            <a:r>
              <a:rPr lang="en-US" altLang="zh-CN"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2025</a:t>
            </a:r>
            <a:r>
              <a:rPr lang="zh-CN" altLang="en-US"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年</a:t>
            </a:r>
            <a:r>
              <a:rPr lang="en-US" altLang="zh-CN"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8</a:t>
            </a:r>
            <a:r>
              <a:rPr lang="zh-CN" altLang="en-US"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月</a:t>
            </a:r>
            <a:r>
              <a:rPr lang="en-US" altLang="zh-CN"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23</a:t>
            </a:r>
            <a:r>
              <a:rPr lang="zh-CN" altLang="en-US" sz="200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日</a:t>
            </a:r>
            <a:endParaRPr lang="zh-CN" altLang="en-US" sz="1890" spc="84" dirty="0">
              <a:solidFill>
                <a:srgbClr val="213555"/>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EBDF-DBDB-75CB-37DC-007E39F56BB8}"/>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84A8AE30-24E0-D999-A5CC-9D802B71685B}"/>
              </a:ext>
            </a:extLst>
          </p:cNvPr>
          <p:cNvGrpSpPr/>
          <p:nvPr/>
        </p:nvGrpSpPr>
        <p:grpSpPr>
          <a:xfrm>
            <a:off x="250349" y="129460"/>
            <a:ext cx="3557187" cy="850937"/>
            <a:chOff x="251520" y="339502"/>
            <a:chExt cx="2258780" cy="540337"/>
          </a:xfrm>
        </p:grpSpPr>
        <p:sp>
          <p:nvSpPr>
            <p:cNvPr id="43" name="Text Box 18">
              <a:extLst>
                <a:ext uri="{FF2B5EF4-FFF2-40B4-BE49-F238E27FC236}">
                  <a16:creationId xmlns:a16="http://schemas.microsoft.com/office/drawing/2014/main" id="{51F39FBF-9CAA-1D0A-20BB-D792CD0CC014}"/>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a:extLst>
                <a:ext uri="{FF2B5EF4-FFF2-40B4-BE49-F238E27FC236}">
                  <a16:creationId xmlns:a16="http://schemas.microsoft.com/office/drawing/2014/main" id="{9F2F59F8-1340-8B21-2EF5-4CECDA065921}"/>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468A3166-58AB-05D3-79E1-B393F66DED6A}"/>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93C88B2E-274F-F8F4-F5C1-95BB1A5FBE9F}"/>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489C65EB-7D29-E4C5-0680-51B53DA028D9}"/>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1653F434-D055-D2C4-537A-677C90D74939}"/>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5D3A2B3D-E7F7-6CD6-0595-935A867A844C}"/>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FC846839-813F-61E4-3F20-D0F2ACC87C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3" name="文本框 2">
            <a:extLst>
              <a:ext uri="{FF2B5EF4-FFF2-40B4-BE49-F238E27FC236}">
                <a16:creationId xmlns:a16="http://schemas.microsoft.com/office/drawing/2014/main" id="{AF45EBB4-7A3E-20D8-4BC0-114211B37C22}"/>
              </a:ext>
            </a:extLst>
          </p:cNvPr>
          <p:cNvSpPr txBox="1"/>
          <p:nvPr/>
        </p:nvSpPr>
        <p:spPr>
          <a:xfrm>
            <a:off x="800076" y="1174104"/>
            <a:ext cx="12791938" cy="576248"/>
          </a:xfrm>
          <a:prstGeom prst="rect">
            <a:avLst/>
          </a:prstGeom>
          <a:noFill/>
        </p:spPr>
        <p:txBody>
          <a:bodyPr wrap="square">
            <a:spAutoFit/>
          </a:bodyPr>
          <a:lstStyle/>
          <a:p>
            <a:pPr algn="just" fontAlgn="auto">
              <a:lnSpc>
                <a:spcPct val="150000"/>
              </a:lnSpc>
              <a:spcAft>
                <a:spcPts val="600"/>
              </a:spcAft>
              <a:buClrTx/>
              <a:buSzTx/>
              <a:buNone/>
            </a:pPr>
            <a:r>
              <a:rPr lang="zh-CN" altLang="zh-CN" sz="2400" b="1" dirty="0">
                <a:latin typeface="Times New Roman" panose="02020603050405020304" charset="0"/>
                <a:ea typeface="宋体" panose="02010600030101010101" pitchFamily="2" charset="-122"/>
                <a:cs typeface="Times New Roman" panose="02020603050405020304" charset="0"/>
                <a:sym typeface="+mn-ea"/>
              </a:rPr>
              <a:t>面临的挑战</a:t>
            </a:r>
            <a:r>
              <a:rPr lang="zh-CN" altLang="en-US" sz="2400" b="1" dirty="0">
                <a:latin typeface="Times New Roman" panose="02020603050405020304" charset="0"/>
                <a:ea typeface="宋体" panose="02010600030101010101" pitchFamily="2" charset="-122"/>
                <a:cs typeface="Times New Roman" panose="02020603050405020304" charset="0"/>
                <a:sym typeface="+mn-ea"/>
              </a:rPr>
              <a:t>三</a:t>
            </a:r>
            <a:r>
              <a:rPr lang="zh-CN" altLang="zh-CN" sz="2400" b="1"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单一图像模态分类稳定性不足且临床阶段难以持续获取生物标志物</a:t>
            </a:r>
            <a:endParaRPr lang="zh-CN"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p:txBody>
      </p:sp>
      <p:sp>
        <p:nvSpPr>
          <p:cNvPr id="2" name="圆角矩形 1">
            <a:extLst>
              <a:ext uri="{FF2B5EF4-FFF2-40B4-BE49-F238E27FC236}">
                <a16:creationId xmlns:a16="http://schemas.microsoft.com/office/drawing/2014/main" id="{71371843-EEAA-4167-31D0-7F3FEFD3528A}"/>
              </a:ext>
            </a:extLst>
          </p:cNvPr>
          <p:cNvSpPr/>
          <p:nvPr/>
        </p:nvSpPr>
        <p:spPr>
          <a:xfrm>
            <a:off x="266621" y="3264481"/>
            <a:ext cx="13791115" cy="4560953"/>
          </a:xfrm>
          <a:prstGeom prst="roundRect">
            <a:avLst>
              <a:gd name="adj" fmla="val 7915"/>
            </a:avLst>
          </a:prstGeom>
          <a:noFill/>
          <a:ln w="28575">
            <a:solidFill>
              <a:schemeClr val="tx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ndParaRPr>
          </a:p>
        </p:txBody>
      </p:sp>
      <p:sp>
        <p:nvSpPr>
          <p:cNvPr id="4" name="矩形 3">
            <a:extLst>
              <a:ext uri="{FF2B5EF4-FFF2-40B4-BE49-F238E27FC236}">
                <a16:creationId xmlns:a16="http://schemas.microsoft.com/office/drawing/2014/main" id="{35955277-5EE3-6125-8CCB-1E39E9B3CC6C}"/>
              </a:ext>
            </a:extLst>
          </p:cNvPr>
          <p:cNvSpPr/>
          <p:nvPr/>
        </p:nvSpPr>
        <p:spPr>
          <a:xfrm>
            <a:off x="1876245" y="7064633"/>
            <a:ext cx="1415772"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2400" dirty="0"/>
          </a:p>
        </p:txBody>
      </p:sp>
      <p:pic>
        <p:nvPicPr>
          <p:cNvPr id="6" name="图片 5">
            <a:extLst>
              <a:ext uri="{FF2B5EF4-FFF2-40B4-BE49-F238E27FC236}">
                <a16:creationId xmlns:a16="http://schemas.microsoft.com/office/drawing/2014/main" id="{82ECE6FE-47EC-5C4B-E017-13A611A803F8}"/>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l="16913" t="13343" r="15657" b="8476"/>
          <a:stretch/>
        </p:blipFill>
        <p:spPr>
          <a:xfrm>
            <a:off x="1308378" y="4107734"/>
            <a:ext cx="2630645" cy="2701199"/>
          </a:xfrm>
          <a:prstGeom prst="rect">
            <a:avLst/>
          </a:prstGeom>
        </p:spPr>
      </p:pic>
      <p:pic>
        <p:nvPicPr>
          <p:cNvPr id="8" name="图片 7" descr="图片包含 室内, 桌子, 黑暗, 碗&#10;&#10;描述已自动生成">
            <a:extLst>
              <a:ext uri="{FF2B5EF4-FFF2-40B4-BE49-F238E27FC236}">
                <a16:creationId xmlns:a16="http://schemas.microsoft.com/office/drawing/2014/main" id="{2465858F-0DD2-67DD-04CC-FE96610C5404}"/>
              </a:ext>
            </a:extLst>
          </p:cNvPr>
          <p:cNvPicPr>
            <a:picLocks noChangeAspect="1"/>
          </p:cNvPicPr>
          <p:nvPr/>
        </p:nvPicPr>
        <p:blipFill>
          <a:blip r:embed="rId6" cstate="print">
            <a:extLst>
              <a:ext uri="{28A0092B-C50C-407E-A947-70E740481C1C}">
                <a14:useLocalDpi xmlns:a14="http://schemas.microsoft.com/office/drawing/2010/main" val="0"/>
              </a:ext>
            </a:extLst>
          </a:blip>
          <a:srcRect l="5753" t="7157" r="7325" b="6821"/>
          <a:stretch/>
        </p:blipFill>
        <p:spPr>
          <a:xfrm rot="16200000">
            <a:off x="4380295" y="4146635"/>
            <a:ext cx="2711311" cy="2613287"/>
          </a:xfrm>
          <a:prstGeom prst="rect">
            <a:avLst/>
          </a:prstGeom>
        </p:spPr>
      </p:pic>
      <p:sp>
        <p:nvSpPr>
          <p:cNvPr id="9" name="矩形 8">
            <a:extLst>
              <a:ext uri="{FF2B5EF4-FFF2-40B4-BE49-F238E27FC236}">
                <a16:creationId xmlns:a16="http://schemas.microsoft.com/office/drawing/2014/main" id="{50A1205E-DF75-75C0-B9E8-FAE60BE688A4}"/>
              </a:ext>
            </a:extLst>
          </p:cNvPr>
          <p:cNvSpPr/>
          <p:nvPr/>
        </p:nvSpPr>
        <p:spPr>
          <a:xfrm>
            <a:off x="2508335" y="5082615"/>
            <a:ext cx="652539" cy="7480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2" name="矩形 11">
            <a:extLst>
              <a:ext uri="{FF2B5EF4-FFF2-40B4-BE49-F238E27FC236}">
                <a16:creationId xmlns:a16="http://schemas.microsoft.com/office/drawing/2014/main" id="{E893F05B-1A51-3659-914B-B8626AF51175}"/>
              </a:ext>
            </a:extLst>
          </p:cNvPr>
          <p:cNvSpPr/>
          <p:nvPr/>
        </p:nvSpPr>
        <p:spPr>
          <a:xfrm>
            <a:off x="6018987" y="5082615"/>
            <a:ext cx="698610" cy="93180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3" name="矩形 12">
            <a:extLst>
              <a:ext uri="{FF2B5EF4-FFF2-40B4-BE49-F238E27FC236}">
                <a16:creationId xmlns:a16="http://schemas.microsoft.com/office/drawing/2014/main" id="{CBC2B49D-F1FC-C499-6E34-024D7266BE5D}"/>
              </a:ext>
            </a:extLst>
          </p:cNvPr>
          <p:cNvSpPr/>
          <p:nvPr/>
        </p:nvSpPr>
        <p:spPr>
          <a:xfrm>
            <a:off x="5165120" y="3544372"/>
            <a:ext cx="1141659" cy="461665"/>
          </a:xfrm>
          <a:prstGeom prst="rect">
            <a:avLst/>
          </a:prstGeom>
        </p:spPr>
        <p:txBody>
          <a:bodyPr wrap="none">
            <a:spAutoFit/>
          </a:bodyPr>
          <a:lstStyle/>
          <a:p>
            <a:r>
              <a:rPr lang="en-US" altLang="zh-CN" sz="2400" dirty="0">
                <a:latin typeface="Times New Roman" panose="02020603050405020304" charset="0"/>
                <a:ea typeface="宋体" panose="02010600030101010101" pitchFamily="2" charset="-122"/>
                <a:cs typeface="Times New Roman" panose="02020603050405020304" charset="0"/>
                <a:sym typeface="+mn-ea"/>
              </a:rPr>
              <a:t>T2</a:t>
            </a:r>
            <a:r>
              <a:rPr lang="zh-CN" altLang="en-US" sz="24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2400" dirty="0"/>
          </a:p>
        </p:txBody>
      </p:sp>
      <p:pic>
        <p:nvPicPr>
          <p:cNvPr id="14" name="图片 13">
            <a:extLst>
              <a:ext uri="{FF2B5EF4-FFF2-40B4-BE49-F238E27FC236}">
                <a16:creationId xmlns:a16="http://schemas.microsoft.com/office/drawing/2014/main" id="{25250405-3CED-BAC4-AD9B-0B9C04D93644}"/>
              </a:ext>
            </a:extLst>
          </p:cNvPr>
          <p:cNvPicPr>
            <a:picLocks noChangeAspect="1"/>
          </p:cNvPicPr>
          <p:nvPr/>
        </p:nvPicPr>
        <p:blipFill>
          <a:blip r:embed="rId7">
            <a:extLst>
              <a:ext uri="{28A0092B-C50C-407E-A947-70E740481C1C}">
                <a14:useLocalDpi xmlns:a14="http://schemas.microsoft.com/office/drawing/2010/main" val="0"/>
              </a:ext>
            </a:extLst>
          </a:blip>
          <a:srcRect t="7403" b="7403"/>
          <a:stretch/>
        </p:blipFill>
        <p:spPr>
          <a:xfrm>
            <a:off x="7351683" y="4097621"/>
            <a:ext cx="2613288" cy="2711311"/>
          </a:xfrm>
          <a:prstGeom prst="rect">
            <a:avLst/>
          </a:prstGeom>
        </p:spPr>
      </p:pic>
      <p:sp>
        <p:nvSpPr>
          <p:cNvPr id="15" name="矩形 14">
            <a:extLst>
              <a:ext uri="{FF2B5EF4-FFF2-40B4-BE49-F238E27FC236}">
                <a16:creationId xmlns:a16="http://schemas.microsoft.com/office/drawing/2014/main" id="{1D03FFEA-40B6-E0B4-107C-1AACA6CF703C}"/>
              </a:ext>
            </a:extLst>
          </p:cNvPr>
          <p:cNvSpPr/>
          <p:nvPr/>
        </p:nvSpPr>
        <p:spPr>
          <a:xfrm>
            <a:off x="8005442" y="4559145"/>
            <a:ext cx="758551" cy="113848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6" name="矩形 15">
            <a:extLst>
              <a:ext uri="{FF2B5EF4-FFF2-40B4-BE49-F238E27FC236}">
                <a16:creationId xmlns:a16="http://schemas.microsoft.com/office/drawing/2014/main" id="{22375432-FD69-87D8-BCDA-C55F694F6E3B}"/>
              </a:ext>
            </a:extLst>
          </p:cNvPr>
          <p:cNvSpPr/>
          <p:nvPr/>
        </p:nvSpPr>
        <p:spPr>
          <a:xfrm>
            <a:off x="7628871" y="3544371"/>
            <a:ext cx="2031325" cy="461665"/>
          </a:xfrm>
          <a:prstGeom prst="rect">
            <a:avLst/>
          </a:prstGeom>
        </p:spPr>
        <p:txBody>
          <a:bodyPr wrap="none">
            <a:spAutoFit/>
          </a:bodyPr>
          <a:lstStyle/>
          <a:p>
            <a:r>
              <a:rPr lang="en-US" altLang="zh-CN" sz="2400" dirty="0">
                <a:latin typeface="Times New Roman" panose="02020603050405020304" charset="0"/>
                <a:ea typeface="宋体" panose="02010600030101010101" pitchFamily="2" charset="-122"/>
                <a:cs typeface="Times New Roman" panose="02020603050405020304" charset="0"/>
                <a:sym typeface="+mn-ea"/>
              </a:rPr>
              <a:t>T2FLAIR</a:t>
            </a:r>
            <a:r>
              <a:rPr lang="zh-CN" altLang="en-US" sz="24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2400" dirty="0"/>
          </a:p>
        </p:txBody>
      </p:sp>
      <p:pic>
        <p:nvPicPr>
          <p:cNvPr id="20" name="图片 19">
            <a:extLst>
              <a:ext uri="{FF2B5EF4-FFF2-40B4-BE49-F238E27FC236}">
                <a16:creationId xmlns:a16="http://schemas.microsoft.com/office/drawing/2014/main" id="{ED86129A-C6C0-5AFE-3AEF-C4CB860EF2DE}"/>
              </a:ext>
            </a:extLst>
          </p:cNvPr>
          <p:cNvPicPr>
            <a:picLocks noChangeAspect="1"/>
          </p:cNvPicPr>
          <p:nvPr/>
        </p:nvPicPr>
        <p:blipFill>
          <a:blip r:embed="rId8">
            <a:extLst>
              <a:ext uri="{28A0092B-C50C-407E-A947-70E740481C1C}">
                <a14:useLocalDpi xmlns:a14="http://schemas.microsoft.com/office/drawing/2010/main" val="0"/>
              </a:ext>
            </a:extLst>
          </a:blip>
          <a:srcRect l="15089" t="6192" r="10964" b="7757"/>
          <a:stretch/>
        </p:blipFill>
        <p:spPr>
          <a:xfrm>
            <a:off x="10518746" y="4105104"/>
            <a:ext cx="2312206" cy="2701198"/>
          </a:xfrm>
          <a:prstGeom prst="rect">
            <a:avLst/>
          </a:prstGeom>
        </p:spPr>
      </p:pic>
      <p:sp>
        <p:nvSpPr>
          <p:cNvPr id="22" name="矩形 21">
            <a:extLst>
              <a:ext uri="{FF2B5EF4-FFF2-40B4-BE49-F238E27FC236}">
                <a16:creationId xmlns:a16="http://schemas.microsoft.com/office/drawing/2014/main" id="{55644A5A-604D-8EAD-F2CA-4D48141371B4}"/>
              </a:ext>
            </a:extLst>
          </p:cNvPr>
          <p:cNvSpPr/>
          <p:nvPr/>
        </p:nvSpPr>
        <p:spPr>
          <a:xfrm>
            <a:off x="10808988" y="3544371"/>
            <a:ext cx="1346844" cy="461665"/>
          </a:xfrm>
          <a:prstGeom prst="rect">
            <a:avLst/>
          </a:prstGeom>
        </p:spPr>
        <p:txBody>
          <a:bodyPr wrap="none">
            <a:spAutoFit/>
          </a:bodyPr>
          <a:lstStyle/>
          <a:p>
            <a:r>
              <a:rPr lang="en-US" altLang="zh-CN" sz="2400" dirty="0">
                <a:latin typeface="Times New Roman" panose="02020603050405020304" charset="0"/>
                <a:ea typeface="宋体" panose="02010600030101010101" pitchFamily="2" charset="-122"/>
                <a:cs typeface="Times New Roman" panose="02020603050405020304" charset="0"/>
                <a:sym typeface="+mn-ea"/>
              </a:rPr>
              <a:t>T1C</a:t>
            </a:r>
            <a:r>
              <a:rPr lang="zh-CN" altLang="en-US" sz="24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2400" dirty="0"/>
          </a:p>
        </p:txBody>
      </p:sp>
      <p:sp>
        <p:nvSpPr>
          <p:cNvPr id="24" name="矩形 23">
            <a:extLst>
              <a:ext uri="{FF2B5EF4-FFF2-40B4-BE49-F238E27FC236}">
                <a16:creationId xmlns:a16="http://schemas.microsoft.com/office/drawing/2014/main" id="{177650B3-7811-B642-FEE2-FE3CEE131971}"/>
              </a:ext>
            </a:extLst>
          </p:cNvPr>
          <p:cNvSpPr/>
          <p:nvPr/>
        </p:nvSpPr>
        <p:spPr>
          <a:xfrm>
            <a:off x="10963501" y="4616710"/>
            <a:ext cx="458314" cy="108092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5" name="文本框 24">
            <a:extLst>
              <a:ext uri="{FF2B5EF4-FFF2-40B4-BE49-F238E27FC236}">
                <a16:creationId xmlns:a16="http://schemas.microsoft.com/office/drawing/2014/main" id="{02D31D06-DADA-6F06-9B97-0C0896D9D0EF}"/>
              </a:ext>
            </a:extLst>
          </p:cNvPr>
          <p:cNvSpPr txBox="1"/>
          <p:nvPr/>
        </p:nvSpPr>
        <p:spPr>
          <a:xfrm>
            <a:off x="1945995" y="3544372"/>
            <a:ext cx="1336395" cy="461665"/>
          </a:xfrm>
          <a:prstGeom prst="rect">
            <a:avLst/>
          </a:prstGeom>
          <a:noFill/>
        </p:spPr>
        <p:txBody>
          <a:bodyPr wrap="square">
            <a:spAutoFit/>
          </a:bodyPr>
          <a:lstStyle/>
          <a:p>
            <a:r>
              <a:rPr lang="en-US" altLang="zh-CN" sz="2400" dirty="0">
                <a:latin typeface="Times New Roman" panose="02020603050405020304" charset="0"/>
                <a:ea typeface="宋体" panose="02010600030101010101" pitchFamily="2" charset="-122"/>
                <a:cs typeface="Times New Roman" panose="02020603050405020304" charset="0"/>
                <a:sym typeface="+mn-ea"/>
              </a:rPr>
              <a:t>T1</a:t>
            </a:r>
            <a:r>
              <a:rPr lang="zh-CN" altLang="en-US" sz="24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2400" dirty="0"/>
          </a:p>
        </p:txBody>
      </p:sp>
      <p:sp>
        <p:nvSpPr>
          <p:cNvPr id="26" name="矩形 25">
            <a:extLst>
              <a:ext uri="{FF2B5EF4-FFF2-40B4-BE49-F238E27FC236}">
                <a16:creationId xmlns:a16="http://schemas.microsoft.com/office/drawing/2014/main" id="{EE7F5393-A747-E381-B867-95034A7E76FD}"/>
              </a:ext>
            </a:extLst>
          </p:cNvPr>
          <p:cNvSpPr/>
          <p:nvPr/>
        </p:nvSpPr>
        <p:spPr>
          <a:xfrm>
            <a:off x="4940844" y="7064633"/>
            <a:ext cx="1415772"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2400" dirty="0"/>
          </a:p>
        </p:txBody>
      </p:sp>
      <p:sp>
        <p:nvSpPr>
          <p:cNvPr id="27" name="矩形 26">
            <a:extLst>
              <a:ext uri="{FF2B5EF4-FFF2-40B4-BE49-F238E27FC236}">
                <a16:creationId xmlns:a16="http://schemas.microsoft.com/office/drawing/2014/main" id="{49C4072B-064F-E942-18DE-D907A5E8F587}"/>
              </a:ext>
            </a:extLst>
          </p:cNvPr>
          <p:cNvSpPr/>
          <p:nvPr/>
        </p:nvSpPr>
        <p:spPr>
          <a:xfrm>
            <a:off x="8005443" y="7064632"/>
            <a:ext cx="1415772"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2400" dirty="0"/>
          </a:p>
        </p:txBody>
      </p:sp>
      <p:sp>
        <p:nvSpPr>
          <p:cNvPr id="28" name="矩形 27">
            <a:extLst>
              <a:ext uri="{FF2B5EF4-FFF2-40B4-BE49-F238E27FC236}">
                <a16:creationId xmlns:a16="http://schemas.microsoft.com/office/drawing/2014/main" id="{270B83C1-B3E4-2EDC-B8E9-759962005FEE}"/>
              </a:ext>
            </a:extLst>
          </p:cNvPr>
          <p:cNvSpPr/>
          <p:nvPr/>
        </p:nvSpPr>
        <p:spPr>
          <a:xfrm>
            <a:off x="10963501" y="7064631"/>
            <a:ext cx="1415772"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2400" dirty="0"/>
          </a:p>
        </p:txBody>
      </p:sp>
      <p:sp>
        <p:nvSpPr>
          <p:cNvPr id="5" name="文本框 4">
            <a:extLst>
              <a:ext uri="{FF2B5EF4-FFF2-40B4-BE49-F238E27FC236}">
                <a16:creationId xmlns:a16="http://schemas.microsoft.com/office/drawing/2014/main" id="{ECE7C0A0-5B1B-FA99-6124-F9B014D0EFCA}"/>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6</a:t>
            </a:r>
            <a:endParaRPr kumimoji="1"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D3679B0E-4E04-C301-B333-F8EAD18CF736}"/>
              </a:ext>
            </a:extLst>
          </p:cNvPr>
          <p:cNvSpPr txBox="1"/>
          <p:nvPr/>
        </p:nvSpPr>
        <p:spPr>
          <a:xfrm>
            <a:off x="842702" y="2006051"/>
            <a:ext cx="11988250" cy="957570"/>
          </a:xfrm>
          <a:prstGeom prst="rect">
            <a:avLst/>
          </a:prstGeom>
          <a:noFill/>
        </p:spPr>
        <p:txBody>
          <a:bodyPr wrap="square">
            <a:spAutoFit/>
          </a:bodyPr>
          <a:lstStyle/>
          <a:p>
            <a:pPr marL="342900" indent="-342900" algn="just" fontAlgn="auto">
              <a:lnSpc>
                <a:spcPts val="3500"/>
              </a:lnSpc>
              <a:spcAft>
                <a:spcPts val="600"/>
              </a:spcAft>
              <a:buFont typeface="Wingdings" panose="05000000000000000000" charset="0"/>
              <a:buChar char="l"/>
            </a:pPr>
            <a:r>
              <a:rPr lang="en" altLang="zh-CN" sz="2400" dirty="0">
                <a:latin typeface="Times New Roman" panose="02020603050405020304" charset="0"/>
                <a:ea typeface="宋体" panose="02010600030101010101" pitchFamily="2" charset="-122"/>
                <a:cs typeface="Times New Roman" panose="02020603050405020304" charset="0"/>
              </a:rPr>
              <a:t>T1 </a:t>
            </a:r>
            <a:r>
              <a:rPr lang="zh-CN" altLang="en-US" sz="2400" dirty="0">
                <a:latin typeface="Times New Roman" panose="02020603050405020304" charset="0"/>
                <a:ea typeface="宋体" panose="02010600030101010101" pitchFamily="2" charset="-122"/>
                <a:cs typeface="Times New Roman" panose="02020603050405020304" charset="0"/>
              </a:rPr>
              <a:t>提供清晰的</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解剖结构</a:t>
            </a:r>
            <a:r>
              <a:rPr lang="zh-CN" altLang="en-US" sz="2400" dirty="0">
                <a:latin typeface="Times New Roman" panose="02020603050405020304" charset="0"/>
                <a:ea typeface="宋体" panose="02010600030101010101" pitchFamily="2" charset="-122"/>
                <a:cs typeface="Times New Roman" panose="02020603050405020304" charset="0"/>
              </a:rPr>
              <a:t>信息；</a:t>
            </a:r>
            <a:r>
              <a:rPr lang="en" altLang="zh-CN" sz="2400" dirty="0">
                <a:latin typeface="Times New Roman" panose="02020603050405020304" charset="0"/>
                <a:ea typeface="宋体" panose="02010600030101010101" pitchFamily="2" charset="-122"/>
                <a:cs typeface="Times New Roman" panose="02020603050405020304" charset="0"/>
              </a:rPr>
              <a:t>T2</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病灶</a:t>
            </a:r>
            <a:r>
              <a:rPr lang="zh-CN" altLang="en-US" sz="2400" dirty="0">
                <a:latin typeface="Times New Roman" panose="02020603050405020304" charset="0"/>
                <a:ea typeface="宋体" panose="02010600030101010101" pitchFamily="2" charset="-122"/>
                <a:cs typeface="Times New Roman" panose="02020603050405020304" charset="0"/>
              </a:rPr>
              <a:t>显示较为清晰，判断整颗肿瘤；</a:t>
            </a:r>
            <a:r>
              <a:rPr lang="en" altLang="zh-CN" sz="2400" dirty="0">
                <a:latin typeface="Times New Roman" panose="02020603050405020304" charset="0"/>
                <a:ea typeface="宋体" panose="02010600030101010101" pitchFamily="2" charset="-122"/>
                <a:cs typeface="Times New Roman" panose="02020603050405020304" charset="0"/>
              </a:rPr>
              <a:t>T2FLAIR</a:t>
            </a:r>
            <a:r>
              <a:rPr lang="zh-CN" altLang="en-US" sz="2400" dirty="0">
                <a:latin typeface="Times New Roman" panose="02020603050405020304" charset="0"/>
                <a:ea typeface="宋体" panose="02010600030101010101" pitchFamily="2" charset="-122"/>
                <a:cs typeface="Times New Roman" panose="02020603050405020304" charset="0"/>
              </a:rPr>
              <a:t>可以判断</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瘤周水肿</a:t>
            </a:r>
            <a:r>
              <a:rPr lang="zh-CN" altLang="en-US" sz="2400" dirty="0">
                <a:latin typeface="Times New Roman" panose="02020603050405020304" charset="0"/>
                <a:ea typeface="宋体" panose="02010600030101010101" pitchFamily="2" charset="-122"/>
                <a:cs typeface="Times New Roman" panose="02020603050405020304" charset="0"/>
              </a:rPr>
              <a:t>区域，</a:t>
            </a:r>
            <a:r>
              <a:rPr lang="en-US" altLang="zh-CN" sz="2400" dirty="0">
                <a:latin typeface="Times New Roman" panose="02020603050405020304" charset="0"/>
                <a:ea typeface="宋体" panose="02010600030101010101" pitchFamily="2" charset="-122"/>
                <a:cs typeface="Times New Roman" panose="02020603050405020304" charset="0"/>
              </a:rPr>
              <a:t>T1C</a:t>
            </a:r>
            <a:r>
              <a:rPr lang="zh-CN" altLang="en-US" sz="2400" dirty="0">
                <a:latin typeface="Times New Roman" panose="02020603050405020304" charset="0"/>
                <a:ea typeface="宋体" panose="02010600030101010101" pitchFamily="2" charset="-122"/>
                <a:cs typeface="Times New Roman" panose="02020603050405020304" charset="0"/>
              </a:rPr>
              <a:t>显示</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血脑屏障破坏区域</a:t>
            </a:r>
          </a:p>
        </p:txBody>
      </p:sp>
    </p:spTree>
    <p:extLst>
      <p:ext uri="{BB962C8B-B14F-4D97-AF65-F5344CB8AC3E}">
        <p14:creationId xmlns:p14="http://schemas.microsoft.com/office/powerpoint/2010/main" val="10269983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7"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02</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2" name="矩形 1"/>
          <p:cNvSpPr/>
          <p:nvPr/>
        </p:nvSpPr>
        <p:spPr>
          <a:xfrm>
            <a:off x="684760" y="3988012"/>
            <a:ext cx="3795913" cy="12678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200" b="1" dirty="0">
                <a:solidFill>
                  <a:schemeClr val="tx1"/>
                </a:solidFill>
                <a:latin typeface="SimSun" panose="02010600030101010101" pitchFamily="2" charset="-122"/>
                <a:ea typeface="SimSun" panose="02010600030101010101" pitchFamily="2" charset="-122"/>
              </a:rPr>
              <a:t>拟解决的问题</a:t>
            </a:r>
          </a:p>
        </p:txBody>
      </p:sp>
      <p:sp>
        <p:nvSpPr>
          <p:cNvPr id="4" name="圆角矩形 3"/>
          <p:cNvSpPr/>
          <p:nvPr/>
        </p:nvSpPr>
        <p:spPr>
          <a:xfrm>
            <a:off x="5866943" y="2243737"/>
            <a:ext cx="7246043" cy="1098817"/>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400" b="1" dirty="0">
                <a:solidFill>
                  <a:schemeClr val="tx1">
                    <a:lumMod val="95000"/>
                    <a:lumOff val="5000"/>
                  </a:schemeClr>
                </a:solidFill>
                <a:latin typeface="宋体" panose="02010600030101010101" pitchFamily="2" charset="-122"/>
                <a:ea typeface="宋体" panose="02010600030101010101" pitchFamily="2" charset="-122"/>
              </a:rPr>
              <a:t>临床数据稀缺导致模型泛化能力低</a:t>
            </a:r>
            <a:endParaRPr lang="en-US" altLang="zh-CN" sz="3400" b="1"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17" name="圆角矩形 16"/>
          <p:cNvSpPr/>
          <p:nvPr/>
        </p:nvSpPr>
        <p:spPr>
          <a:xfrm>
            <a:off x="5866943" y="4065188"/>
            <a:ext cx="7246043" cy="1098817"/>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ClrTx/>
              <a:buSzTx/>
              <a:buFontTx/>
            </a:pPr>
            <a:r>
              <a:rPr lang="zh-CN" altLang="en-US" sz="3600" b="1" dirty="0">
                <a:solidFill>
                  <a:schemeClr val="tx1">
                    <a:lumMod val="95000"/>
                    <a:lumOff val="5000"/>
                  </a:schemeClr>
                </a:solidFill>
                <a:latin typeface="宋体" panose="02010600030101010101" pitchFamily="2" charset="-122"/>
                <a:ea typeface="宋体" panose="02010600030101010101" pitchFamily="2" charset="-122"/>
                <a:sym typeface="+mn-ea"/>
              </a:rPr>
              <a:t>脑肿瘤与正常脑组织纹理相似</a:t>
            </a:r>
            <a:endParaRPr lang="en-US" altLang="zh-CN" sz="3600" b="1" dirty="0">
              <a:solidFill>
                <a:schemeClr val="tx1">
                  <a:lumMod val="95000"/>
                  <a:lumOff val="5000"/>
                </a:schemeClr>
              </a:solidFill>
              <a:latin typeface="宋体" panose="02010600030101010101" pitchFamily="2" charset="-122"/>
              <a:ea typeface="宋体" panose="02010600030101010101" pitchFamily="2" charset="-122"/>
              <a:sym typeface="+mn-ea"/>
            </a:endParaRPr>
          </a:p>
          <a:p>
            <a:pPr lvl="0" algn="ctr">
              <a:buClrTx/>
              <a:buSzTx/>
              <a:buFontTx/>
            </a:pPr>
            <a:r>
              <a:rPr lang="zh-CN" altLang="en-US" sz="3600" b="1" dirty="0">
                <a:solidFill>
                  <a:schemeClr val="tx1">
                    <a:lumMod val="95000"/>
                    <a:lumOff val="5000"/>
                  </a:schemeClr>
                </a:solidFill>
                <a:latin typeface="宋体" panose="02010600030101010101" pitchFamily="2" charset="-122"/>
                <a:ea typeface="宋体" panose="02010600030101010101" pitchFamily="2" charset="-122"/>
                <a:sym typeface="+mn-ea"/>
              </a:rPr>
              <a:t>难以精确分类</a:t>
            </a:r>
          </a:p>
        </p:txBody>
      </p:sp>
      <p:sp>
        <p:nvSpPr>
          <p:cNvPr id="19" name="圆角矩形 18"/>
          <p:cNvSpPr/>
          <p:nvPr/>
        </p:nvSpPr>
        <p:spPr>
          <a:xfrm>
            <a:off x="5866943" y="5886639"/>
            <a:ext cx="7246043" cy="1098817"/>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ClrTx/>
              <a:buSzTx/>
              <a:buFontTx/>
            </a:pPr>
            <a:r>
              <a:rPr lang="zh-CN" altLang="en-US" sz="3600" b="1" dirty="0">
                <a:solidFill>
                  <a:schemeClr val="tx1">
                    <a:lumMod val="95000"/>
                    <a:lumOff val="5000"/>
                  </a:schemeClr>
                </a:solidFill>
                <a:latin typeface="宋体" panose="02010600030101010101" pitchFamily="2" charset="-122"/>
                <a:ea typeface="宋体" panose="02010600030101010101" pitchFamily="2" charset="-122"/>
                <a:sym typeface="+mn-ea"/>
              </a:rPr>
              <a:t>单模态分类稳定性不足</a:t>
            </a:r>
            <a:endParaRPr lang="en-US" altLang="zh-CN" sz="3600" b="1" dirty="0">
              <a:solidFill>
                <a:schemeClr val="tx1">
                  <a:lumMod val="95000"/>
                  <a:lumOff val="5000"/>
                </a:schemeClr>
              </a:solidFill>
              <a:latin typeface="宋体" panose="02010600030101010101" pitchFamily="2" charset="-122"/>
              <a:ea typeface="宋体" panose="02010600030101010101" pitchFamily="2" charset="-122"/>
              <a:sym typeface="+mn-ea"/>
            </a:endParaRPr>
          </a:p>
          <a:p>
            <a:pPr lvl="0" algn="ctr">
              <a:buClrTx/>
              <a:buSzTx/>
              <a:buFontTx/>
            </a:pPr>
            <a:r>
              <a:rPr lang="zh-CN" altLang="en-US" sz="3600" b="1" dirty="0">
                <a:solidFill>
                  <a:schemeClr val="tx1">
                    <a:lumMod val="95000"/>
                    <a:lumOff val="5000"/>
                  </a:schemeClr>
                </a:solidFill>
                <a:latin typeface="宋体" panose="02010600030101010101" pitchFamily="2" charset="-122"/>
                <a:ea typeface="宋体" panose="02010600030101010101" pitchFamily="2" charset="-122"/>
                <a:sym typeface="+mn-ea"/>
              </a:rPr>
              <a:t>难以精确分类</a:t>
            </a:r>
            <a:endParaRPr lang="zh-CN" altLang="en-US" sz="3600" b="1" dirty="0">
              <a:solidFill>
                <a:schemeClr val="tx1"/>
              </a:solidFill>
              <a:latin typeface="宋体" panose="02010600030101010101" pitchFamily="2" charset="-122"/>
              <a:ea typeface="宋体" panose="02010600030101010101" pitchFamily="2" charset="-122"/>
              <a:sym typeface="+mn-ea"/>
            </a:endParaRPr>
          </a:p>
        </p:txBody>
      </p:sp>
      <p:cxnSp>
        <p:nvCxnSpPr>
          <p:cNvPr id="12" name="直接连接符 11"/>
          <p:cNvCxnSpPr>
            <a:stCxn id="2" idx="3"/>
            <a:endCxn id="17" idx="1"/>
          </p:cNvCxnSpPr>
          <p:nvPr/>
        </p:nvCxnSpPr>
        <p:spPr>
          <a:xfrm flipV="1">
            <a:off x="4480673" y="4614597"/>
            <a:ext cx="1386270" cy="7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肘形连接符 4">
            <a:extLst>
              <a:ext uri="{FF2B5EF4-FFF2-40B4-BE49-F238E27FC236}">
                <a16:creationId xmlns:a16="http://schemas.microsoft.com/office/drawing/2014/main" id="{9DCECC41-F63B-54AF-6181-B2BF3403CFF0}"/>
              </a:ext>
            </a:extLst>
          </p:cNvPr>
          <p:cNvCxnSpPr>
            <a:stCxn id="2" idx="0"/>
            <a:endCxn id="4" idx="1"/>
          </p:cNvCxnSpPr>
          <p:nvPr/>
        </p:nvCxnSpPr>
        <p:spPr>
          <a:xfrm rot="5400000" flipH="1" flipV="1">
            <a:off x="3627397" y="1748466"/>
            <a:ext cx="1194866" cy="3284226"/>
          </a:xfrm>
          <a:prstGeom prst="bentConnector2">
            <a:avLst/>
          </a:prstGeom>
          <a:ln w="28575"/>
        </p:spPr>
        <p:style>
          <a:lnRef idx="1">
            <a:schemeClr val="dk1"/>
          </a:lnRef>
          <a:fillRef idx="0">
            <a:schemeClr val="dk1"/>
          </a:fillRef>
          <a:effectRef idx="0">
            <a:schemeClr val="dk1"/>
          </a:effectRef>
          <a:fontRef idx="minor">
            <a:schemeClr val="tx1"/>
          </a:fontRef>
        </p:style>
      </p:cxnSp>
      <p:cxnSp>
        <p:nvCxnSpPr>
          <p:cNvPr id="7" name="肘形连接符 6">
            <a:extLst>
              <a:ext uri="{FF2B5EF4-FFF2-40B4-BE49-F238E27FC236}">
                <a16:creationId xmlns:a16="http://schemas.microsoft.com/office/drawing/2014/main" id="{80ECF5FD-8370-9D33-4BFA-16698D06D1EC}"/>
              </a:ext>
            </a:extLst>
          </p:cNvPr>
          <p:cNvCxnSpPr>
            <a:stCxn id="2" idx="2"/>
            <a:endCxn id="19" idx="1"/>
          </p:cNvCxnSpPr>
          <p:nvPr/>
        </p:nvCxnSpPr>
        <p:spPr>
          <a:xfrm rot="16200000" flipH="1">
            <a:off x="3634745" y="4203850"/>
            <a:ext cx="1180170" cy="328422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8F976CB-ED6E-337E-944F-01C8CE176B76}"/>
              </a:ext>
            </a:extLst>
          </p:cNvPr>
          <p:cNvSpPr txBox="1"/>
          <p:nvPr/>
        </p:nvSpPr>
        <p:spPr>
          <a:xfrm>
            <a:off x="13804490" y="8381712"/>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7</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02288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919387" y="2120491"/>
            <a:ext cx="2584832" cy="2584832"/>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椭圆 28"/>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3" name="文本框 20"/>
          <p:cNvSpPr txBox="1">
            <a:spLocks noChangeArrowheads="1"/>
          </p:cNvSpPr>
          <p:nvPr/>
        </p:nvSpPr>
        <p:spPr bwMode="auto">
          <a:xfrm>
            <a:off x="6359970" y="3545841"/>
            <a:ext cx="1778237" cy="48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PART</a:t>
            </a:r>
            <a:endParaRPr lang="zh-CN" altLang="en-US"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文本框 20"/>
          <p:cNvSpPr txBox="1">
            <a:spLocks noChangeArrowheads="1"/>
          </p:cNvSpPr>
          <p:nvPr/>
        </p:nvSpPr>
        <p:spPr bwMode="auto">
          <a:xfrm>
            <a:off x="5927791" y="2664226"/>
            <a:ext cx="2568023"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 name="AutoShape 51"/>
          <p:cNvSpPr>
            <a:spLocks noChangeArrowheads="1"/>
          </p:cNvSpPr>
          <p:nvPr/>
        </p:nvSpPr>
        <p:spPr bwMode="gray">
          <a:xfrm>
            <a:off x="4700584" y="5197771"/>
            <a:ext cx="5094343" cy="785151"/>
          </a:xfrm>
          <a:prstGeom prst="roundRect">
            <a:avLst>
              <a:gd name="adj" fmla="val 0"/>
            </a:avLst>
          </a:prstGeom>
          <a:noFill/>
          <a:ln w="28575" algn="ctr">
            <a:noFill/>
            <a:round/>
          </a:ln>
          <a:effectLst/>
        </p:spPr>
        <p:txBody>
          <a:bodyPr wrap="none" lIns="0" tIns="0" rIns="0" bIns="0" anchor="ctr">
            <a:spAutoFit/>
          </a:bodyPr>
          <a:lstStyle/>
          <a:p>
            <a:pPr algn="ctr">
              <a:lnSpc>
                <a:spcPct val="90000"/>
              </a:lnSpc>
              <a:buClr>
                <a:schemeClr val="bg2"/>
              </a:buClr>
              <a:buSzPct val="70000"/>
              <a:buFont typeface="Wingdings" panose="05000000000000000000" pitchFamily="2" charset="2"/>
              <a:buNone/>
              <a:defRPr/>
            </a:pPr>
            <a:r>
              <a:rPr lang="zh-CN" altLang="en-US" sz="5669" b="1">
                <a:solidFill>
                  <a:srgbClr val="1F4E78"/>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研究内容及思路</a:t>
            </a: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054" y="6024856"/>
            <a:ext cx="11437460" cy="460458"/>
          </a:xfrm>
          <a:prstGeom prst="rect">
            <a:avLst/>
          </a:prstGeom>
        </p:spPr>
      </p:pic>
      <p:grpSp>
        <p:nvGrpSpPr>
          <p:cNvPr id="18" name="组合 17"/>
          <p:cNvGrpSpPr/>
          <p:nvPr/>
        </p:nvGrpSpPr>
        <p:grpSpPr>
          <a:xfrm>
            <a:off x="8495811" y="1494735"/>
            <a:ext cx="689949" cy="689949"/>
            <a:chOff x="3393106" y="2094168"/>
            <a:chExt cx="2664366" cy="2664366"/>
          </a:xfrm>
        </p:grpSpPr>
        <p:sp>
          <p:nvSpPr>
            <p:cNvPr id="19" name="椭圆 1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0" name="组合 19"/>
            <p:cNvGrpSpPr/>
            <p:nvPr/>
          </p:nvGrpSpPr>
          <p:grpSpPr>
            <a:xfrm>
              <a:off x="3655434" y="2332886"/>
              <a:ext cx="2167846" cy="2167846"/>
              <a:chOff x="3739822" y="2440887"/>
              <a:chExt cx="1970936" cy="1970936"/>
            </a:xfrm>
          </p:grpSpPr>
          <p:sp>
            <p:nvSpPr>
              <p:cNvPr id="21" name="圆角矩形 2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2" name="椭圆 2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38" name="组合 37"/>
          <p:cNvGrpSpPr/>
          <p:nvPr/>
        </p:nvGrpSpPr>
        <p:grpSpPr>
          <a:xfrm>
            <a:off x="3684707" y="2977713"/>
            <a:ext cx="299297" cy="299297"/>
            <a:chOff x="3393106" y="2094168"/>
            <a:chExt cx="2664366" cy="2664366"/>
          </a:xfrm>
        </p:grpSpPr>
        <p:sp>
          <p:nvSpPr>
            <p:cNvPr id="39" name="椭圆 3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0" name="组合 39"/>
            <p:cNvGrpSpPr/>
            <p:nvPr/>
          </p:nvGrpSpPr>
          <p:grpSpPr>
            <a:xfrm>
              <a:off x="3655434" y="2332886"/>
              <a:ext cx="2167846" cy="2167846"/>
              <a:chOff x="3739822" y="2440887"/>
              <a:chExt cx="1970936" cy="1970936"/>
            </a:xfrm>
          </p:grpSpPr>
          <p:sp>
            <p:nvSpPr>
              <p:cNvPr id="41" name="圆角矩形 4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2" name="椭圆 4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3" name="组合 42"/>
          <p:cNvGrpSpPr/>
          <p:nvPr/>
        </p:nvGrpSpPr>
        <p:grpSpPr>
          <a:xfrm>
            <a:off x="3019613" y="1834310"/>
            <a:ext cx="485021" cy="485021"/>
            <a:chOff x="3393106" y="2094168"/>
            <a:chExt cx="2664366" cy="2664366"/>
          </a:xfrm>
        </p:grpSpPr>
        <p:sp>
          <p:nvSpPr>
            <p:cNvPr id="45" name="椭圆 4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6" name="组合 45"/>
            <p:cNvGrpSpPr/>
            <p:nvPr/>
          </p:nvGrpSpPr>
          <p:grpSpPr>
            <a:xfrm>
              <a:off x="3655434" y="2332886"/>
              <a:ext cx="2167846" cy="2167846"/>
              <a:chOff x="3739822" y="2440887"/>
              <a:chExt cx="1970936" cy="1970936"/>
            </a:xfrm>
          </p:grpSpPr>
          <p:sp>
            <p:nvSpPr>
              <p:cNvPr id="47" name="圆角矩形 4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椭圆 4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9" name="组合 48"/>
          <p:cNvGrpSpPr/>
          <p:nvPr/>
        </p:nvGrpSpPr>
        <p:grpSpPr>
          <a:xfrm>
            <a:off x="10710685" y="2365696"/>
            <a:ext cx="416570" cy="416570"/>
            <a:chOff x="3393106" y="2094168"/>
            <a:chExt cx="2664366" cy="2664366"/>
          </a:xfrm>
        </p:grpSpPr>
        <p:sp>
          <p:nvSpPr>
            <p:cNvPr id="50" name="椭圆 4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1" name="组合 50"/>
            <p:cNvGrpSpPr/>
            <p:nvPr/>
          </p:nvGrpSpPr>
          <p:grpSpPr>
            <a:xfrm>
              <a:off x="3655434" y="2332886"/>
              <a:ext cx="2167846" cy="2167846"/>
              <a:chOff x="3739822" y="2440887"/>
              <a:chExt cx="1970936" cy="1970936"/>
            </a:xfrm>
          </p:grpSpPr>
          <p:sp>
            <p:nvSpPr>
              <p:cNvPr id="52" name="圆角矩形 5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3" name="椭圆 52"/>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4" name="组合 53"/>
          <p:cNvGrpSpPr/>
          <p:nvPr/>
        </p:nvGrpSpPr>
        <p:grpSpPr>
          <a:xfrm>
            <a:off x="9144059" y="3277009"/>
            <a:ext cx="727155" cy="727155"/>
            <a:chOff x="3393106" y="2094168"/>
            <a:chExt cx="2664366" cy="2664366"/>
          </a:xfrm>
        </p:grpSpPr>
        <p:sp>
          <p:nvSpPr>
            <p:cNvPr id="55" name="椭圆 5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6" name="组合 55"/>
            <p:cNvGrpSpPr/>
            <p:nvPr/>
          </p:nvGrpSpPr>
          <p:grpSpPr>
            <a:xfrm>
              <a:off x="3655434" y="2332886"/>
              <a:ext cx="2167846" cy="2167846"/>
              <a:chOff x="3739822" y="2440887"/>
              <a:chExt cx="1970936" cy="1970936"/>
            </a:xfrm>
          </p:grpSpPr>
          <p:sp>
            <p:nvSpPr>
              <p:cNvPr id="57" name="圆角矩形 5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8" name="椭圆 5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9" name="组合 58"/>
          <p:cNvGrpSpPr/>
          <p:nvPr/>
        </p:nvGrpSpPr>
        <p:grpSpPr>
          <a:xfrm>
            <a:off x="5156649" y="3789685"/>
            <a:ext cx="416570" cy="416570"/>
            <a:chOff x="3393106" y="2094168"/>
            <a:chExt cx="2664366" cy="2664366"/>
          </a:xfrm>
        </p:grpSpPr>
        <p:sp>
          <p:nvSpPr>
            <p:cNvPr id="60" name="椭圆 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1" name="组合 60"/>
            <p:cNvGrpSpPr/>
            <p:nvPr/>
          </p:nvGrpSpPr>
          <p:grpSpPr>
            <a:xfrm>
              <a:off x="3655434" y="2332886"/>
              <a:ext cx="2167846" cy="2167846"/>
              <a:chOff x="3739822" y="2440887"/>
              <a:chExt cx="1970936" cy="1970936"/>
            </a:xfrm>
          </p:grpSpPr>
          <p:sp>
            <p:nvSpPr>
              <p:cNvPr id="62" name="圆角矩形 6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椭圆 6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64" name="组合 63"/>
          <p:cNvGrpSpPr/>
          <p:nvPr/>
        </p:nvGrpSpPr>
        <p:grpSpPr>
          <a:xfrm>
            <a:off x="4777876" y="2517855"/>
            <a:ext cx="292733" cy="292733"/>
            <a:chOff x="3393106" y="2094168"/>
            <a:chExt cx="2664366" cy="2664366"/>
          </a:xfrm>
        </p:grpSpPr>
        <p:sp>
          <p:nvSpPr>
            <p:cNvPr id="65" name="椭圆 6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6" name="组合 65"/>
            <p:cNvGrpSpPr/>
            <p:nvPr/>
          </p:nvGrpSpPr>
          <p:grpSpPr>
            <a:xfrm>
              <a:off x="3655434" y="2332886"/>
              <a:ext cx="2167846" cy="2167846"/>
              <a:chOff x="3739822" y="2440887"/>
              <a:chExt cx="1970936" cy="1970936"/>
            </a:xfrm>
          </p:grpSpPr>
          <p:sp>
            <p:nvSpPr>
              <p:cNvPr id="67" name="圆角矩形 6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8" name="椭圆 6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9" name="矩形 2"/>
          <p:cNvSpPr/>
          <p:nvPr/>
        </p:nvSpPr>
        <p:spPr>
          <a:xfrm>
            <a:off x="-184978" y="-85157"/>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0" name="圆角矩形 69"/>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1" name="椭圆 70"/>
          <p:cNvSpPr/>
          <p:nvPr/>
        </p:nvSpPr>
        <p:spPr>
          <a:xfrm>
            <a:off x="13396742" y="-912235"/>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2" name="椭圆 71"/>
          <p:cNvSpPr/>
          <p:nvPr/>
        </p:nvSpPr>
        <p:spPr>
          <a:xfrm>
            <a:off x="13485155" y="7563604"/>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3" name="椭圆 72"/>
          <p:cNvSpPr/>
          <p:nvPr/>
        </p:nvSpPr>
        <p:spPr>
          <a:xfrm>
            <a:off x="12983514" y="8653881"/>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1645100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a:extLst>
              <a:ext uri="{FF2B5EF4-FFF2-40B4-BE49-F238E27FC236}">
                <a16:creationId xmlns:a16="http://schemas.microsoft.com/office/drawing/2014/main" id="{EA0085DF-887C-852F-EF81-59E13A7D4B82}"/>
              </a:ext>
            </a:extLst>
          </p:cNvPr>
          <p:cNvGrpSpPr/>
          <p:nvPr/>
        </p:nvGrpSpPr>
        <p:grpSpPr>
          <a:xfrm>
            <a:off x="250349" y="129460"/>
            <a:ext cx="3557189" cy="850937"/>
            <a:chOff x="251520" y="339502"/>
            <a:chExt cx="2258780" cy="540337"/>
          </a:xfrm>
        </p:grpSpPr>
        <p:sp>
          <p:nvSpPr>
            <p:cNvPr id="184" name="Text Box 18">
              <a:extLst>
                <a:ext uri="{FF2B5EF4-FFF2-40B4-BE49-F238E27FC236}">
                  <a16:creationId xmlns:a16="http://schemas.microsoft.com/office/drawing/2014/main" id="{39648E12-E070-C701-9E60-66054E19420A}"/>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185" name="组合 184">
              <a:extLst>
                <a:ext uri="{FF2B5EF4-FFF2-40B4-BE49-F238E27FC236}">
                  <a16:creationId xmlns:a16="http://schemas.microsoft.com/office/drawing/2014/main" id="{361C07D4-DA81-96EF-EA3F-5ED2E3832653}"/>
                </a:ext>
              </a:extLst>
            </p:cNvPr>
            <p:cNvGrpSpPr/>
            <p:nvPr/>
          </p:nvGrpSpPr>
          <p:grpSpPr>
            <a:xfrm>
              <a:off x="257199" y="339502"/>
              <a:ext cx="540337" cy="540337"/>
              <a:chOff x="3393105" y="2094170"/>
              <a:chExt cx="2664367" cy="2664367"/>
            </a:xfrm>
          </p:grpSpPr>
          <p:sp>
            <p:nvSpPr>
              <p:cNvPr id="187" name="椭圆 186">
                <a:extLst>
                  <a:ext uri="{FF2B5EF4-FFF2-40B4-BE49-F238E27FC236}">
                    <a16:creationId xmlns:a16="http://schemas.microsoft.com/office/drawing/2014/main" id="{8BB6BC29-8FC1-64DC-BA7E-7836124A1437}"/>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8" name="组合 187">
                <a:extLst>
                  <a:ext uri="{FF2B5EF4-FFF2-40B4-BE49-F238E27FC236}">
                    <a16:creationId xmlns:a16="http://schemas.microsoft.com/office/drawing/2014/main" id="{83A34C7F-4668-1AAF-155E-C21542C14AB2}"/>
                  </a:ext>
                </a:extLst>
              </p:cNvPr>
              <p:cNvGrpSpPr/>
              <p:nvPr/>
            </p:nvGrpSpPr>
            <p:grpSpPr>
              <a:xfrm>
                <a:off x="3655434" y="2332886"/>
                <a:ext cx="2167846" cy="2167846"/>
                <a:chOff x="3739822" y="2440887"/>
                <a:chExt cx="1970936" cy="1970936"/>
              </a:xfrm>
            </p:grpSpPr>
            <p:sp>
              <p:nvSpPr>
                <p:cNvPr id="189" name="圆角矩形 188">
                  <a:extLst>
                    <a:ext uri="{FF2B5EF4-FFF2-40B4-BE49-F238E27FC236}">
                      <a16:creationId xmlns:a16="http://schemas.microsoft.com/office/drawing/2014/main" id="{9253DE96-4BB7-77CD-9C4F-334A633705B7}"/>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0" name="椭圆 189">
                  <a:extLst>
                    <a:ext uri="{FF2B5EF4-FFF2-40B4-BE49-F238E27FC236}">
                      <a16:creationId xmlns:a16="http://schemas.microsoft.com/office/drawing/2014/main" id="{FCC2293B-8AD1-84FB-6C41-73D882925DBC}"/>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186" name="文本框 20">
              <a:extLst>
                <a:ext uri="{FF2B5EF4-FFF2-40B4-BE49-F238E27FC236}">
                  <a16:creationId xmlns:a16="http://schemas.microsoft.com/office/drawing/2014/main" id="{2A72506B-1953-A513-6166-20E75B3556C7}"/>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191" name="图片 190">
            <a:extLst>
              <a:ext uri="{FF2B5EF4-FFF2-40B4-BE49-F238E27FC236}">
                <a16:creationId xmlns:a16="http://schemas.microsoft.com/office/drawing/2014/main" id="{1471771C-36CF-D4E7-B8B5-E7C217D85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6" name="文本框 5">
            <a:extLst>
              <a:ext uri="{FF2B5EF4-FFF2-40B4-BE49-F238E27FC236}">
                <a16:creationId xmlns:a16="http://schemas.microsoft.com/office/drawing/2014/main" id="{54F406DA-DB16-FB1A-873E-D95564FA96BB}"/>
              </a:ext>
            </a:extLst>
          </p:cNvPr>
          <p:cNvSpPr txBox="1"/>
          <p:nvPr/>
        </p:nvSpPr>
        <p:spPr>
          <a:xfrm>
            <a:off x="3406164" y="7733103"/>
            <a:ext cx="7587883"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1</a:t>
            </a:r>
            <a:r>
              <a:rPr lang="zh-CN" altLang="en-US" dirty="0">
                <a:latin typeface="SimSun" panose="02010600030101010101" pitchFamily="2" charset="-122"/>
                <a:ea typeface="SimSun" panose="02010600030101010101" pitchFamily="2" charset="-122"/>
              </a:rPr>
              <a:t> 基于深度学习的多模态脑核磁胶质瘤图像分类分析图</a:t>
            </a:r>
          </a:p>
        </p:txBody>
      </p:sp>
      <p:sp>
        <p:nvSpPr>
          <p:cNvPr id="9" name="文本框 8">
            <a:extLst>
              <a:ext uri="{FF2B5EF4-FFF2-40B4-BE49-F238E27FC236}">
                <a16:creationId xmlns:a16="http://schemas.microsoft.com/office/drawing/2014/main" id="{CC652108-1CDC-6743-C349-1F87A8624AFA}"/>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8</a:t>
            </a:r>
            <a:endParaRPr kumimoji="1"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50819AA-8560-8D63-6C31-B8849E036C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5233" y="1509297"/>
            <a:ext cx="12335719" cy="5421078"/>
          </a:xfrm>
          <a:prstGeom prst="rect">
            <a:avLst/>
          </a:prstGeom>
        </p:spPr>
      </p:pic>
    </p:spTree>
    <p:extLst>
      <p:ext uri="{BB962C8B-B14F-4D97-AF65-F5344CB8AC3E}">
        <p14:creationId xmlns:p14="http://schemas.microsoft.com/office/powerpoint/2010/main" val="275585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47" name="文本框 46"/>
          <p:cNvSpPr txBox="1"/>
          <p:nvPr/>
        </p:nvSpPr>
        <p:spPr>
          <a:xfrm>
            <a:off x="879250" y="1056637"/>
            <a:ext cx="10974866" cy="656846"/>
          </a:xfrm>
          <a:prstGeom prst="rect">
            <a:avLst/>
          </a:prstGeom>
          <a:noFill/>
        </p:spPr>
        <p:txBody>
          <a:bodyPr wrap="square" rtlCol="0" anchor="t">
            <a:spAutoFit/>
          </a:bodyPr>
          <a:lstStyle/>
          <a:p>
            <a:pPr algn="just" fontAlgn="auto">
              <a:lnSpc>
                <a:spcPct val="150000"/>
              </a:lnSpc>
              <a:spcAft>
                <a:spcPts val="600"/>
              </a:spcAft>
              <a:buClrTx/>
              <a:buSzTx/>
              <a:buNone/>
            </a:pPr>
            <a:r>
              <a:rPr lang="zh-CN" altLang="zh-CN" sz="2800" b="1" dirty="0">
                <a:latin typeface="Times New Roman" panose="02020603050405020304" charset="0"/>
                <a:ea typeface="宋体" panose="02010600030101010101" pitchFamily="2" charset="-122"/>
                <a:cs typeface="Times New Roman" panose="02020603050405020304" charset="0"/>
                <a:sym typeface="+mn-ea"/>
              </a:rPr>
              <a:t>研究内容一：</a:t>
            </a:r>
            <a:r>
              <a:rPr lang="zh-CN" altLang="en-US" sz="2800" b="1" dirty="0">
                <a:latin typeface="Times New Roman" panose="02020603050405020304" charset="0"/>
                <a:ea typeface="宋体" panose="02010600030101010101" pitchFamily="2" charset="-122"/>
                <a:cs typeface="Times New Roman" panose="02020603050405020304" charset="0"/>
                <a:sym typeface="+mn-ea"/>
              </a:rPr>
              <a:t>基于条件去噪扩散概率模型的生成脑肿瘤图像研究</a:t>
            </a:r>
          </a:p>
        </p:txBody>
      </p:sp>
      <p:sp>
        <p:nvSpPr>
          <p:cNvPr id="52" name="文本框 51"/>
          <p:cNvSpPr txBox="1"/>
          <p:nvPr/>
        </p:nvSpPr>
        <p:spPr>
          <a:xfrm>
            <a:off x="745799" y="2138232"/>
            <a:ext cx="13053143" cy="5565947"/>
          </a:xfrm>
          <a:prstGeom prst="rect">
            <a:avLst/>
          </a:prstGeom>
          <a:noFill/>
        </p:spPr>
        <p:txBody>
          <a:bodyPr wrap="square" rtlCol="0">
            <a:spAutoFit/>
          </a:bodyPr>
          <a:lstStyle/>
          <a:p>
            <a:pPr marL="342900" lvl="1" indent="-342900">
              <a:lnSpc>
                <a:spcPct val="150000"/>
              </a:lnSpc>
              <a:buFont typeface="Wingdings" panose="05000000000000000000" charset="0"/>
              <a:buChar char="l"/>
            </a:pPr>
            <a:r>
              <a:rPr lang="zh-CN" sz="2400" b="1" dirty="0">
                <a:latin typeface="Times New Roman" panose="02020603050405020304" charset="0"/>
                <a:ea typeface="宋体" panose="02010600030101010101" pitchFamily="2" charset="-122"/>
                <a:cs typeface="Times New Roman" panose="02020603050405020304" charset="0"/>
                <a:sym typeface="+mn-ea"/>
              </a:rPr>
              <a:t>拟解决的关键问题</a:t>
            </a:r>
            <a:r>
              <a:rPr lang="zh-CN" sz="2400"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rPr>
              <a:t>临床数据稀缺，数据不平衡</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endParaRPr>
          </a:p>
          <a:p>
            <a:pPr marL="342900" lvl="1" indent="-342900">
              <a:lnSpc>
                <a:spcPct val="150000"/>
              </a:lnSpc>
              <a:buFont typeface="Wingdings" panose="05000000000000000000" charset="0"/>
              <a:buChar char="l"/>
            </a:pPr>
            <a:endPar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342900" lvl="1" indent="-342900" fontAlgn="auto">
              <a:lnSpc>
                <a:spcPct val="150000"/>
              </a:lnSpc>
              <a:buFont typeface="Wingdings" panose="05000000000000000000" charset="0"/>
              <a:buChar char="l"/>
            </a:pPr>
            <a:r>
              <a:rPr lang="zh-CN" altLang="en-US" sz="2400" b="1" dirty="0">
                <a:latin typeface="Times New Roman" panose="02020603050405020304" charset="0"/>
                <a:ea typeface="宋体" panose="02010600030101010101" pitchFamily="2" charset="-122"/>
                <a:cs typeface="Times New Roman" panose="02020603050405020304" charset="0"/>
                <a:sym typeface="+mn-ea"/>
              </a:rPr>
              <a:t>解决思路：</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在</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公开数据集</a:t>
            </a:r>
            <a:r>
              <a:rPr lang="zh-CN" altLang="en-US" sz="2400" b="1" dirty="0">
                <a:latin typeface="Times New Roman" panose="02020603050405020304" charset="0"/>
                <a:ea typeface="宋体" panose="02010600030101010101" pitchFamily="2" charset="-122"/>
                <a:cs typeface="Times New Roman" panose="02020603050405020304" charset="0"/>
                <a:sym typeface="+mn-ea"/>
              </a:rPr>
              <a:t>上训练</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条件去噪扩散概率模型</a:t>
            </a:r>
            <a:r>
              <a:rPr lang="zh-CN" altLang="en-US" sz="2400" b="1" dirty="0">
                <a:latin typeface="Times New Roman" panose="02020603050405020304" charset="0"/>
                <a:ea typeface="宋体" panose="02010600030101010101" pitchFamily="2" charset="-122"/>
                <a:cs typeface="Times New Roman" panose="02020603050405020304" charset="0"/>
                <a:sym typeface="+mn-ea"/>
              </a:rPr>
              <a:t>，以学习该数据集的分布并生成类似的合成数据；</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采用</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迁移学习</a:t>
            </a:r>
            <a:r>
              <a:rPr lang="zh-CN" altLang="en-US" sz="2400" b="1" dirty="0">
                <a:latin typeface="Times New Roman" panose="02020603050405020304" charset="0"/>
                <a:ea typeface="宋体" panose="02010600030101010101" pitchFamily="2" charset="-122"/>
                <a:cs typeface="Times New Roman" panose="02020603050405020304" charset="0"/>
                <a:sym typeface="+mn-ea"/>
              </a:rPr>
              <a:t>策略，将在公开数据集上训练得到的模型迁移到</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临床数据上进行微调</a:t>
            </a:r>
            <a:r>
              <a:rPr lang="zh-CN" altLang="en-US" sz="2400" b="1" dirty="0">
                <a:latin typeface="Times New Roman" panose="02020603050405020304" charset="0"/>
                <a:ea typeface="宋体" panose="02010600030101010101" pitchFamily="2" charset="-122"/>
                <a:cs typeface="Times New Roman" panose="02020603050405020304" charset="0"/>
                <a:sym typeface="+mn-ea"/>
              </a:rPr>
              <a:t>，从而生成具有较高临床相关性的合成数据；</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验证生成数据；</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构造数据集。</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p:txBody>
      </p:sp>
      <p:sp>
        <p:nvSpPr>
          <p:cNvPr id="2" name="文本框 1">
            <a:extLst>
              <a:ext uri="{FF2B5EF4-FFF2-40B4-BE49-F238E27FC236}">
                <a16:creationId xmlns:a16="http://schemas.microsoft.com/office/drawing/2014/main" id="{8601E6BB-6C3A-D609-EFD7-7B36D68FBA65}"/>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9</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86796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65F5A-4CF4-DA57-9B1E-AA86066774CD}"/>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A1052218-C1EB-A299-F915-004AE8176A12}"/>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40A4E3A9-63C9-3D21-7696-42120481EEDC}"/>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a:extLst>
                <a:ext uri="{FF2B5EF4-FFF2-40B4-BE49-F238E27FC236}">
                  <a16:creationId xmlns:a16="http://schemas.microsoft.com/office/drawing/2014/main" id="{DED138F1-A00B-6B15-A8F9-776BF05325F7}"/>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5B1FB51E-FA1D-D62E-9F9C-6A1257CD90D2}"/>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E15534DE-69AE-F483-AA05-C3C83F2CAC3B}"/>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D77FC4C1-AB26-1CF3-9803-A8DCA2BECBE2}"/>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D16D5043-83FE-2DFC-2177-9369346C0342}"/>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22763746-76C2-0502-CBB5-295B5348FC69}"/>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2ACC899F-58AF-E11B-1E9D-C4C4F84F99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grpSp>
        <p:nvGrpSpPr>
          <p:cNvPr id="2" name="组合 1">
            <a:extLst>
              <a:ext uri="{FF2B5EF4-FFF2-40B4-BE49-F238E27FC236}">
                <a16:creationId xmlns:a16="http://schemas.microsoft.com/office/drawing/2014/main" id="{4CF5D07A-F1E0-A32E-B18C-B6E7442FF057}"/>
              </a:ext>
            </a:extLst>
          </p:cNvPr>
          <p:cNvGrpSpPr/>
          <p:nvPr/>
        </p:nvGrpSpPr>
        <p:grpSpPr>
          <a:xfrm>
            <a:off x="815060" y="1188449"/>
            <a:ext cx="12196020" cy="6820663"/>
            <a:chOff x="111639" y="0"/>
            <a:chExt cx="12196020" cy="6820663"/>
          </a:xfrm>
        </p:grpSpPr>
        <p:sp>
          <p:nvSpPr>
            <p:cNvPr id="3" name="矩形: 圆角 2">
              <a:extLst>
                <a:ext uri="{FF2B5EF4-FFF2-40B4-BE49-F238E27FC236}">
                  <a16:creationId xmlns:a16="http://schemas.microsoft.com/office/drawing/2014/main" id="{E6EE3786-F29A-C1E0-3021-E31141629FD2}"/>
                </a:ext>
              </a:extLst>
            </p:cNvPr>
            <p:cNvSpPr/>
            <p:nvPr/>
          </p:nvSpPr>
          <p:spPr>
            <a:xfrm>
              <a:off x="2104353" y="906428"/>
              <a:ext cx="1325880" cy="2395728"/>
            </a:xfrm>
            <a:prstGeom prst="roundRect">
              <a:avLst/>
            </a:prstGeom>
            <a:solidFill>
              <a:schemeClr val="bg1"/>
            </a:solidFill>
            <a:ln w="28575">
              <a:solidFill>
                <a:srgbClr val="AFD1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F1FD14E-C37B-DA92-3977-2440A01A6681}"/>
                </a:ext>
              </a:extLst>
            </p:cNvPr>
            <p:cNvGrpSpPr/>
            <p:nvPr/>
          </p:nvGrpSpPr>
          <p:grpSpPr>
            <a:xfrm>
              <a:off x="111639" y="0"/>
              <a:ext cx="12196020" cy="6820663"/>
              <a:chOff x="158361" y="0"/>
              <a:chExt cx="12196020" cy="6820663"/>
            </a:xfrm>
          </p:grpSpPr>
          <p:sp>
            <p:nvSpPr>
              <p:cNvPr id="9" name="矩形: 圆角 278">
                <a:extLst>
                  <a:ext uri="{FF2B5EF4-FFF2-40B4-BE49-F238E27FC236}">
                    <a16:creationId xmlns:a16="http://schemas.microsoft.com/office/drawing/2014/main" id="{EC96F717-D379-378C-57DC-4D7D62CDCE3B}"/>
                  </a:ext>
                </a:extLst>
              </p:cNvPr>
              <p:cNvSpPr/>
              <p:nvPr/>
            </p:nvSpPr>
            <p:spPr>
              <a:xfrm>
                <a:off x="6618386" y="4952177"/>
                <a:ext cx="5501096" cy="1868486"/>
              </a:xfrm>
              <a:prstGeom prst="roundRect">
                <a:avLst/>
              </a:prstGeom>
              <a:noFill/>
              <a:ln w="28575">
                <a:solidFill>
                  <a:srgbClr val="A717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254">
                <a:extLst>
                  <a:ext uri="{FF2B5EF4-FFF2-40B4-BE49-F238E27FC236}">
                    <a16:creationId xmlns:a16="http://schemas.microsoft.com/office/drawing/2014/main" id="{0B081324-E345-0CE7-361A-4774B7C78DDF}"/>
                  </a:ext>
                </a:extLst>
              </p:cNvPr>
              <p:cNvSpPr/>
              <p:nvPr/>
            </p:nvSpPr>
            <p:spPr>
              <a:xfrm>
                <a:off x="525613" y="4038209"/>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232">
                <a:extLst>
                  <a:ext uri="{FF2B5EF4-FFF2-40B4-BE49-F238E27FC236}">
                    <a16:creationId xmlns:a16="http://schemas.microsoft.com/office/drawing/2014/main" id="{466AB963-E410-F8B2-3598-9145DCC61DBF}"/>
                  </a:ext>
                </a:extLst>
              </p:cNvPr>
              <p:cNvSpPr/>
              <p:nvPr/>
            </p:nvSpPr>
            <p:spPr>
              <a:xfrm>
                <a:off x="158361" y="3853827"/>
                <a:ext cx="6175023" cy="2951006"/>
              </a:xfrm>
              <a:prstGeom prst="roundRect">
                <a:avLst/>
              </a:prstGeom>
              <a:noFill/>
              <a:ln w="28575">
                <a:solidFill>
                  <a:srgbClr val="AE99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209">
                <a:extLst>
                  <a:ext uri="{FF2B5EF4-FFF2-40B4-BE49-F238E27FC236}">
                    <a16:creationId xmlns:a16="http://schemas.microsoft.com/office/drawing/2014/main" id="{B4DD55B2-9BE2-4C1E-E7C3-186D2F3DB5E0}"/>
                  </a:ext>
                </a:extLst>
              </p:cNvPr>
              <p:cNvSpPr/>
              <p:nvPr/>
            </p:nvSpPr>
            <p:spPr>
              <a:xfrm>
                <a:off x="6625987" y="2602379"/>
                <a:ext cx="5501096" cy="2296681"/>
              </a:xfrm>
              <a:prstGeom prst="roundRect">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82">
                <a:extLst>
                  <a:ext uri="{FF2B5EF4-FFF2-40B4-BE49-F238E27FC236}">
                    <a16:creationId xmlns:a16="http://schemas.microsoft.com/office/drawing/2014/main" id="{2D3C70C8-5675-158A-19C6-7EEC29840EBA}"/>
                  </a:ext>
                </a:extLst>
              </p:cNvPr>
              <p:cNvSpPr/>
              <p:nvPr/>
            </p:nvSpPr>
            <p:spPr>
              <a:xfrm>
                <a:off x="6605260" y="0"/>
                <a:ext cx="5486024" cy="2562421"/>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F723C5B5-C88D-0C40-1BE3-35B3955883BA}"/>
                  </a:ext>
                </a:extLst>
              </p:cNvPr>
              <p:cNvGrpSpPr/>
              <p:nvPr/>
            </p:nvGrpSpPr>
            <p:grpSpPr>
              <a:xfrm>
                <a:off x="177485" y="6002"/>
                <a:ext cx="6196534" cy="3750943"/>
                <a:chOff x="177486" y="70010"/>
                <a:chExt cx="8897131" cy="5670579"/>
              </a:xfrm>
            </p:grpSpPr>
            <p:sp>
              <p:nvSpPr>
                <p:cNvPr id="114" name="矩形: 圆角 148">
                  <a:extLst>
                    <a:ext uri="{FF2B5EF4-FFF2-40B4-BE49-F238E27FC236}">
                      <a16:creationId xmlns:a16="http://schemas.microsoft.com/office/drawing/2014/main" id="{D179CEF9-16C0-5174-9A00-89B8EC661DBB}"/>
                    </a:ext>
                  </a:extLst>
                </p:cNvPr>
                <p:cNvSpPr/>
                <p:nvPr/>
              </p:nvSpPr>
              <p:spPr>
                <a:xfrm>
                  <a:off x="177486" y="70010"/>
                  <a:ext cx="8851392" cy="5670579"/>
                </a:xfrm>
                <a:prstGeom prst="roundRect">
                  <a:avLst/>
                </a:prstGeom>
                <a:noFill/>
                <a:ln w="28575">
                  <a:solidFill>
                    <a:srgbClr val="AFD1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圆角 39">
                  <a:extLst>
                    <a:ext uri="{FF2B5EF4-FFF2-40B4-BE49-F238E27FC236}">
                      <a16:creationId xmlns:a16="http://schemas.microsoft.com/office/drawing/2014/main" id="{D37B4581-9624-04D2-04FA-87D1AEF387E6}"/>
                    </a:ext>
                  </a:extLst>
                </p:cNvPr>
                <p:cNvSpPr/>
                <p:nvPr/>
              </p:nvSpPr>
              <p:spPr>
                <a:xfrm>
                  <a:off x="1349085" y="1583070"/>
                  <a:ext cx="1190321" cy="4014216"/>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A2714B02-4B20-8F52-B699-12F923FFF1AB}"/>
                    </a:ext>
                  </a:extLst>
                </p:cNvPr>
                <p:cNvSpPr txBox="1"/>
                <p:nvPr/>
              </p:nvSpPr>
              <p:spPr>
                <a:xfrm>
                  <a:off x="544427" y="600947"/>
                  <a:ext cx="4044028" cy="418760"/>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扩散模型数据集构建</a:t>
                  </a:r>
                </a:p>
              </p:txBody>
            </p:sp>
            <p:grpSp>
              <p:nvGrpSpPr>
                <p:cNvPr id="117" name="组合 116">
                  <a:extLst>
                    <a:ext uri="{FF2B5EF4-FFF2-40B4-BE49-F238E27FC236}">
                      <a16:creationId xmlns:a16="http://schemas.microsoft.com/office/drawing/2014/main" id="{77A49977-84A4-E6E0-F91A-7D3B64774F8C}"/>
                    </a:ext>
                  </a:extLst>
                </p:cNvPr>
                <p:cNvGrpSpPr/>
                <p:nvPr/>
              </p:nvGrpSpPr>
              <p:grpSpPr>
                <a:xfrm>
                  <a:off x="1421371" y="2295081"/>
                  <a:ext cx="1095226" cy="1072643"/>
                  <a:chOff x="1494415" y="2065323"/>
                  <a:chExt cx="1095226" cy="1072643"/>
                </a:xfrm>
              </p:grpSpPr>
              <p:pic>
                <p:nvPicPr>
                  <p:cNvPr id="151" name="图片 150">
                    <a:extLst>
                      <a:ext uri="{FF2B5EF4-FFF2-40B4-BE49-F238E27FC236}">
                        <a16:creationId xmlns:a16="http://schemas.microsoft.com/office/drawing/2014/main" id="{9DA55359-40EB-5090-E0D1-538D3CB87EB8}"/>
                      </a:ext>
                    </a:extLst>
                  </p:cNvPr>
                  <p:cNvPicPr>
                    <a:picLocks/>
                  </p:cNvPicPr>
                  <p:nvPr/>
                </p:nvPicPr>
                <p:blipFill rotWithShape="1">
                  <a:blip r:embed="rId4"/>
                  <a:srcRect b="5423"/>
                  <a:stretch/>
                </p:blipFill>
                <p:spPr>
                  <a:xfrm rot="10800000">
                    <a:off x="1568427" y="2065323"/>
                    <a:ext cx="916045" cy="710331"/>
                  </a:xfrm>
                  <a:prstGeom prst="rect">
                    <a:avLst/>
                  </a:prstGeom>
                </p:spPr>
              </p:pic>
              <p:sp>
                <p:nvSpPr>
                  <p:cNvPr id="152" name="文本框 151">
                    <a:extLst>
                      <a:ext uri="{FF2B5EF4-FFF2-40B4-BE49-F238E27FC236}">
                        <a16:creationId xmlns:a16="http://schemas.microsoft.com/office/drawing/2014/main" id="{05EB0ACA-9A22-6F16-6E33-B6538BC9BE92}"/>
                      </a:ext>
                    </a:extLst>
                  </p:cNvPr>
                  <p:cNvSpPr txBox="1"/>
                  <p:nvPr/>
                </p:nvSpPr>
                <p:spPr>
                  <a:xfrm>
                    <a:off x="1494415" y="2742471"/>
                    <a:ext cx="1095226" cy="395495"/>
                  </a:xfrm>
                  <a:prstGeom prst="rect">
                    <a:avLst/>
                  </a:prstGeom>
                  <a:noFill/>
                </p:spPr>
                <p:txBody>
                  <a:bodyPr wrap="square" rtlCol="0">
                    <a:spAutoFit/>
                  </a:bodyPr>
                  <a:lstStyle>
                    <a:defPPr>
                      <a:defRPr lang="zh-CN"/>
                    </a:defPPr>
                    <a:lvl1pPr>
                      <a:defRPr b="1">
                        <a:latin typeface="宋体" panose="02010600030101010101" pitchFamily="2" charset="-122"/>
                        <a:ea typeface="宋体" panose="02010600030101010101" pitchFamily="2" charset="-122"/>
                      </a:defRPr>
                    </a:lvl1pPr>
                  </a:lstStyle>
                  <a:p>
                    <a:r>
                      <a:rPr lang="zh-CN" altLang="en-US" sz="1100" b="0" dirty="0"/>
                      <a:t>公开数据</a:t>
                    </a:r>
                  </a:p>
                </p:txBody>
              </p:sp>
            </p:grpSp>
            <p:grpSp>
              <p:nvGrpSpPr>
                <p:cNvPr id="118" name="组合 117">
                  <a:extLst>
                    <a:ext uri="{FF2B5EF4-FFF2-40B4-BE49-F238E27FC236}">
                      <a16:creationId xmlns:a16="http://schemas.microsoft.com/office/drawing/2014/main" id="{FFFC0E94-7A82-45BF-1CA5-1E7D2472F5E4}"/>
                    </a:ext>
                  </a:extLst>
                </p:cNvPr>
                <p:cNvGrpSpPr/>
                <p:nvPr/>
              </p:nvGrpSpPr>
              <p:grpSpPr>
                <a:xfrm>
                  <a:off x="1442987" y="3995145"/>
                  <a:ext cx="1095227" cy="1121523"/>
                  <a:chOff x="1516031" y="5073199"/>
                  <a:chExt cx="1095227" cy="1121523"/>
                </a:xfrm>
              </p:grpSpPr>
              <p:pic>
                <p:nvPicPr>
                  <p:cNvPr id="149" name="图片 148">
                    <a:extLst>
                      <a:ext uri="{FF2B5EF4-FFF2-40B4-BE49-F238E27FC236}">
                        <a16:creationId xmlns:a16="http://schemas.microsoft.com/office/drawing/2014/main" id="{EFE3334D-0E0A-A7B9-8993-3888B19DB945}"/>
                      </a:ext>
                    </a:extLst>
                  </p:cNvPr>
                  <p:cNvPicPr>
                    <a:picLocks/>
                  </p:cNvPicPr>
                  <p:nvPr/>
                </p:nvPicPr>
                <p:blipFill rotWithShape="1">
                  <a:blip r:embed="rId5" cstate="print">
                    <a:extLst>
                      <a:ext uri="{28A0092B-C50C-407E-A947-70E740481C1C}">
                        <a14:useLocalDpi xmlns:a14="http://schemas.microsoft.com/office/drawing/2010/main" val="0"/>
                      </a:ext>
                    </a:extLst>
                  </a:blip>
                  <a:srcRect l="6533" t="8406" r="8209" b="5743"/>
                  <a:stretch/>
                </p:blipFill>
                <p:spPr>
                  <a:xfrm rot="16200000">
                    <a:off x="1650544" y="4991083"/>
                    <a:ext cx="753414" cy="917646"/>
                  </a:xfrm>
                  <a:prstGeom prst="rect">
                    <a:avLst/>
                  </a:prstGeom>
                </p:spPr>
              </p:pic>
              <p:sp>
                <p:nvSpPr>
                  <p:cNvPr id="150" name="文本框 149">
                    <a:extLst>
                      <a:ext uri="{FF2B5EF4-FFF2-40B4-BE49-F238E27FC236}">
                        <a16:creationId xmlns:a16="http://schemas.microsoft.com/office/drawing/2014/main" id="{F54A82EB-0CB5-0828-9460-02DB1A0D7403}"/>
                      </a:ext>
                    </a:extLst>
                  </p:cNvPr>
                  <p:cNvSpPr txBox="1"/>
                  <p:nvPr/>
                </p:nvSpPr>
                <p:spPr>
                  <a:xfrm>
                    <a:off x="1516031" y="5799227"/>
                    <a:ext cx="109522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a:t>
                    </a:r>
                  </a:p>
                </p:txBody>
              </p:sp>
            </p:grpSp>
            <p:pic>
              <p:nvPicPr>
                <p:cNvPr id="119" name="图片 118">
                  <a:extLst>
                    <a:ext uri="{FF2B5EF4-FFF2-40B4-BE49-F238E27FC236}">
                      <a16:creationId xmlns:a16="http://schemas.microsoft.com/office/drawing/2014/main" id="{4618BF92-26A9-47FD-DAC8-ED86460BA1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009" y="2602371"/>
                  <a:ext cx="374405" cy="374406"/>
                </a:xfrm>
                <a:prstGeom prst="rect">
                  <a:avLst/>
                </a:prstGeom>
              </p:spPr>
            </p:pic>
            <p:sp>
              <p:nvSpPr>
                <p:cNvPr id="120" name="箭头: 右 31">
                  <a:extLst>
                    <a:ext uri="{FF2B5EF4-FFF2-40B4-BE49-F238E27FC236}">
                      <a16:creationId xmlns:a16="http://schemas.microsoft.com/office/drawing/2014/main" id="{F15ED6BE-AFE5-77D5-1FDC-5307171E51D2}"/>
                    </a:ext>
                  </a:extLst>
                </p:cNvPr>
                <p:cNvSpPr/>
                <p:nvPr/>
              </p:nvSpPr>
              <p:spPr>
                <a:xfrm>
                  <a:off x="901293" y="2661806"/>
                  <a:ext cx="274320" cy="25553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21" name="图片 120">
                  <a:extLst>
                    <a:ext uri="{FF2B5EF4-FFF2-40B4-BE49-F238E27FC236}">
                      <a16:creationId xmlns:a16="http://schemas.microsoft.com/office/drawing/2014/main" id="{B346383B-DD74-37AF-F5F3-E7937E9DE4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009" y="4097315"/>
                  <a:ext cx="441105" cy="441105"/>
                </a:xfrm>
                <a:prstGeom prst="rect">
                  <a:avLst/>
                </a:prstGeom>
              </p:spPr>
            </p:pic>
            <p:sp>
              <p:nvSpPr>
                <p:cNvPr id="122" name="箭头: 右 37">
                  <a:extLst>
                    <a:ext uri="{FF2B5EF4-FFF2-40B4-BE49-F238E27FC236}">
                      <a16:creationId xmlns:a16="http://schemas.microsoft.com/office/drawing/2014/main" id="{03AD2108-353D-E01A-6F19-32B1AB193A1A}"/>
                    </a:ext>
                  </a:extLst>
                </p:cNvPr>
                <p:cNvSpPr/>
                <p:nvPr/>
              </p:nvSpPr>
              <p:spPr>
                <a:xfrm>
                  <a:off x="901293" y="4220228"/>
                  <a:ext cx="274320" cy="25553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3" name="箭头: 右 38">
                  <a:extLst>
                    <a:ext uri="{FF2B5EF4-FFF2-40B4-BE49-F238E27FC236}">
                      <a16:creationId xmlns:a16="http://schemas.microsoft.com/office/drawing/2014/main" id="{01B467CB-71B3-9380-01BA-632A53BE5DA0}"/>
                    </a:ext>
                  </a:extLst>
                </p:cNvPr>
                <p:cNvSpPr/>
                <p:nvPr/>
              </p:nvSpPr>
              <p:spPr>
                <a:xfrm>
                  <a:off x="2772814" y="3260994"/>
                  <a:ext cx="384048" cy="3291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124" name="组合 123">
                  <a:extLst>
                    <a:ext uri="{FF2B5EF4-FFF2-40B4-BE49-F238E27FC236}">
                      <a16:creationId xmlns:a16="http://schemas.microsoft.com/office/drawing/2014/main" id="{B237148B-F2C8-8A47-6ADA-76A0EA0D518E}"/>
                    </a:ext>
                  </a:extLst>
                </p:cNvPr>
                <p:cNvGrpSpPr/>
                <p:nvPr/>
              </p:nvGrpSpPr>
              <p:grpSpPr>
                <a:xfrm>
                  <a:off x="3215261" y="2383370"/>
                  <a:ext cx="1545336" cy="564129"/>
                  <a:chOff x="3474794" y="2108335"/>
                  <a:chExt cx="1545336" cy="564129"/>
                </a:xfrm>
              </p:grpSpPr>
              <p:sp>
                <p:nvSpPr>
                  <p:cNvPr id="147" name="流程图: 磁盘 42">
                    <a:extLst>
                      <a:ext uri="{FF2B5EF4-FFF2-40B4-BE49-F238E27FC236}">
                        <a16:creationId xmlns:a16="http://schemas.microsoft.com/office/drawing/2014/main" id="{6562B2E4-DA38-E55C-1B34-ED6E270EEA9A}"/>
                      </a:ext>
                    </a:extLst>
                  </p:cNvPr>
                  <p:cNvSpPr/>
                  <p:nvPr/>
                </p:nvSpPr>
                <p:spPr>
                  <a:xfrm>
                    <a:off x="3489800" y="2108335"/>
                    <a:ext cx="1371598" cy="556144"/>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3551AE1C-42C6-AC28-6738-93B2ECA3B227}"/>
                      </a:ext>
                    </a:extLst>
                  </p:cNvPr>
                  <p:cNvSpPr txBox="1"/>
                  <p:nvPr/>
                </p:nvSpPr>
                <p:spPr>
                  <a:xfrm>
                    <a:off x="3474794" y="2276969"/>
                    <a:ext cx="1545336" cy="395495"/>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公开数据训练</a:t>
                    </a:r>
                  </a:p>
                </p:txBody>
              </p:sp>
            </p:grpSp>
            <p:pic>
              <p:nvPicPr>
                <p:cNvPr id="125" name="图片 124">
                  <a:extLst>
                    <a:ext uri="{FF2B5EF4-FFF2-40B4-BE49-F238E27FC236}">
                      <a16:creationId xmlns:a16="http://schemas.microsoft.com/office/drawing/2014/main" id="{2B67421B-5F64-6540-FB2A-B7859EF91DA1}"/>
                    </a:ext>
                  </a:extLst>
                </p:cNvPr>
                <p:cNvPicPr>
                  <a:picLocks/>
                </p:cNvPicPr>
                <p:nvPr/>
              </p:nvPicPr>
              <p:blipFill rotWithShape="1">
                <a:blip r:embed="rId4"/>
                <a:srcRect b="5423"/>
                <a:stretch/>
              </p:blipFill>
              <p:spPr>
                <a:xfrm rot="10800000">
                  <a:off x="6126518" y="310825"/>
                  <a:ext cx="940552" cy="724810"/>
                </a:xfrm>
                <a:prstGeom prst="rect">
                  <a:avLst/>
                </a:prstGeom>
              </p:spPr>
            </p:pic>
            <p:pic>
              <p:nvPicPr>
                <p:cNvPr id="126" name="图片 125">
                  <a:extLst>
                    <a:ext uri="{FF2B5EF4-FFF2-40B4-BE49-F238E27FC236}">
                      <a16:creationId xmlns:a16="http://schemas.microsoft.com/office/drawing/2014/main" id="{BC6CA638-C0CE-7A2E-C8D9-49EAA6B164A1}"/>
                    </a:ext>
                  </a:extLst>
                </p:cNvPr>
                <p:cNvPicPr>
                  <a:picLocks/>
                </p:cNvPicPr>
                <p:nvPr/>
              </p:nvPicPr>
              <p:blipFill rotWithShape="1">
                <a:blip r:embed="rId4"/>
                <a:srcRect b="5423"/>
                <a:stretch/>
              </p:blipFill>
              <p:spPr>
                <a:xfrm rot="10800000">
                  <a:off x="6248395" y="398992"/>
                  <a:ext cx="916045" cy="710331"/>
                </a:xfrm>
                <a:prstGeom prst="rect">
                  <a:avLst/>
                </a:prstGeom>
              </p:spPr>
            </p:pic>
            <p:pic>
              <p:nvPicPr>
                <p:cNvPr id="127" name="图片 126">
                  <a:extLst>
                    <a:ext uri="{FF2B5EF4-FFF2-40B4-BE49-F238E27FC236}">
                      <a16:creationId xmlns:a16="http://schemas.microsoft.com/office/drawing/2014/main" id="{E1FE4EB3-C5A0-7F81-EF48-E7BF416B320A}"/>
                    </a:ext>
                  </a:extLst>
                </p:cNvPr>
                <p:cNvPicPr>
                  <a:picLocks/>
                </p:cNvPicPr>
                <p:nvPr/>
              </p:nvPicPr>
              <p:blipFill rotWithShape="1">
                <a:blip r:embed="rId4"/>
                <a:srcRect b="5423"/>
                <a:stretch/>
              </p:blipFill>
              <p:spPr>
                <a:xfrm rot="10800000">
                  <a:off x="6452892" y="485885"/>
                  <a:ext cx="916045" cy="710331"/>
                </a:xfrm>
                <a:prstGeom prst="rect">
                  <a:avLst/>
                </a:prstGeom>
              </p:spPr>
            </p:pic>
            <p:sp>
              <p:nvSpPr>
                <p:cNvPr id="128" name="文本框 127">
                  <a:extLst>
                    <a:ext uri="{FF2B5EF4-FFF2-40B4-BE49-F238E27FC236}">
                      <a16:creationId xmlns:a16="http://schemas.microsoft.com/office/drawing/2014/main" id="{4F9893CF-39E3-5EF7-E616-BE44DCE226AE}"/>
                    </a:ext>
                  </a:extLst>
                </p:cNvPr>
                <p:cNvSpPr txBox="1"/>
                <p:nvPr/>
              </p:nvSpPr>
              <p:spPr>
                <a:xfrm>
                  <a:off x="7533431" y="1713528"/>
                  <a:ext cx="131705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129" name="图片 128">
                  <a:extLst>
                    <a:ext uri="{FF2B5EF4-FFF2-40B4-BE49-F238E27FC236}">
                      <a16:creationId xmlns:a16="http://schemas.microsoft.com/office/drawing/2014/main" id="{E02000C8-0964-DE3E-6B7F-58752892CD08}"/>
                    </a:ext>
                  </a:extLst>
                </p:cNvPr>
                <p:cNvPicPr>
                  <a:picLocks/>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rot="16200000">
                  <a:off x="6209300" y="1238327"/>
                  <a:ext cx="753413" cy="950400"/>
                </a:xfrm>
                <a:prstGeom prst="rect">
                  <a:avLst/>
                </a:prstGeom>
              </p:spPr>
            </p:pic>
            <p:pic>
              <p:nvPicPr>
                <p:cNvPr id="130" name="图片 129">
                  <a:extLst>
                    <a:ext uri="{FF2B5EF4-FFF2-40B4-BE49-F238E27FC236}">
                      <a16:creationId xmlns:a16="http://schemas.microsoft.com/office/drawing/2014/main" id="{2B47FF90-D247-DC29-8F70-A2316817B176}"/>
                    </a:ext>
                  </a:extLst>
                </p:cNvPr>
                <p:cNvPicPr>
                  <a:picLocks/>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rot="16200000">
                  <a:off x="6353416" y="1298627"/>
                  <a:ext cx="753413" cy="950400"/>
                </a:xfrm>
                <a:prstGeom prst="rect">
                  <a:avLst/>
                </a:prstGeom>
              </p:spPr>
            </p:pic>
            <p:pic>
              <p:nvPicPr>
                <p:cNvPr id="131" name="图片 130">
                  <a:extLst>
                    <a:ext uri="{FF2B5EF4-FFF2-40B4-BE49-F238E27FC236}">
                      <a16:creationId xmlns:a16="http://schemas.microsoft.com/office/drawing/2014/main" id="{AEF29872-74F6-FD99-4870-F5EEC25ABAEF}"/>
                    </a:ext>
                  </a:extLst>
                </p:cNvPr>
                <p:cNvPicPr>
                  <a:picLocks/>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rot="16200000">
                  <a:off x="6535259" y="1374349"/>
                  <a:ext cx="753413" cy="950400"/>
                </a:xfrm>
                <a:prstGeom prst="rect">
                  <a:avLst/>
                </a:prstGeom>
              </p:spPr>
            </p:pic>
            <p:sp>
              <p:nvSpPr>
                <p:cNvPr id="132" name="文本框 131">
                  <a:extLst>
                    <a:ext uri="{FF2B5EF4-FFF2-40B4-BE49-F238E27FC236}">
                      <a16:creationId xmlns:a16="http://schemas.microsoft.com/office/drawing/2014/main" id="{A3AF13B5-D47E-7D4A-0880-8207F1F498CC}"/>
                    </a:ext>
                  </a:extLst>
                </p:cNvPr>
                <p:cNvSpPr txBox="1"/>
                <p:nvPr/>
              </p:nvSpPr>
              <p:spPr>
                <a:xfrm>
                  <a:off x="7503711" y="555938"/>
                  <a:ext cx="1570906"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133" name="图片 132">
                  <a:extLst>
                    <a:ext uri="{FF2B5EF4-FFF2-40B4-BE49-F238E27FC236}">
                      <a16:creationId xmlns:a16="http://schemas.microsoft.com/office/drawing/2014/main" id="{6E38D3FA-0522-C366-1E76-C9C5425D2C82}"/>
                    </a:ext>
                  </a:extLst>
                </p:cNvPr>
                <p:cNvPicPr>
                  <a:picLocks/>
                </p:cNvPicPr>
                <p:nvPr/>
              </p:nvPicPr>
              <p:blipFill rotWithShape="1">
                <a:blip r:embed="rId4"/>
                <a:srcRect b="5423"/>
                <a:stretch/>
              </p:blipFill>
              <p:spPr>
                <a:xfrm rot="10800000">
                  <a:off x="6113007" y="2471487"/>
                  <a:ext cx="916045" cy="710331"/>
                </a:xfrm>
                <a:prstGeom prst="rect">
                  <a:avLst/>
                </a:prstGeom>
              </p:spPr>
            </p:pic>
            <p:pic>
              <p:nvPicPr>
                <p:cNvPr id="134" name="图片 133">
                  <a:extLst>
                    <a:ext uri="{FF2B5EF4-FFF2-40B4-BE49-F238E27FC236}">
                      <a16:creationId xmlns:a16="http://schemas.microsoft.com/office/drawing/2014/main" id="{48D26DEF-6B44-8B6D-6841-F1568A388F65}"/>
                    </a:ext>
                  </a:extLst>
                </p:cNvPr>
                <p:cNvPicPr>
                  <a:picLocks/>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rot="16200000">
                  <a:off x="6392545" y="2451378"/>
                  <a:ext cx="753413" cy="950400"/>
                </a:xfrm>
                <a:prstGeom prst="rect">
                  <a:avLst/>
                </a:prstGeom>
              </p:spPr>
            </p:pic>
            <p:pic>
              <p:nvPicPr>
                <p:cNvPr id="135" name="图片 134">
                  <a:extLst>
                    <a:ext uri="{FF2B5EF4-FFF2-40B4-BE49-F238E27FC236}">
                      <a16:creationId xmlns:a16="http://schemas.microsoft.com/office/drawing/2014/main" id="{61422F28-A2E8-04B2-C720-7D3C9A006F06}"/>
                    </a:ext>
                  </a:extLst>
                </p:cNvPr>
                <p:cNvPicPr>
                  <a:picLocks noChangeAspect="1"/>
                </p:cNvPicPr>
                <p:nvPr/>
              </p:nvPicPr>
              <p:blipFill>
                <a:blip r:embed="rId10"/>
                <a:stretch>
                  <a:fillRect/>
                </a:stretch>
              </p:blipFill>
              <p:spPr>
                <a:xfrm>
                  <a:off x="6461842" y="2638903"/>
                  <a:ext cx="914400" cy="714375"/>
                </a:xfrm>
                <a:prstGeom prst="rect">
                  <a:avLst/>
                </a:prstGeom>
              </p:spPr>
            </p:pic>
            <p:sp>
              <p:nvSpPr>
                <p:cNvPr id="136" name="文本框 135">
                  <a:extLst>
                    <a:ext uri="{FF2B5EF4-FFF2-40B4-BE49-F238E27FC236}">
                      <a16:creationId xmlns:a16="http://schemas.microsoft.com/office/drawing/2014/main" id="{F2B30F94-5595-4D34-F042-45E394CC3698}"/>
                    </a:ext>
                  </a:extLst>
                </p:cNvPr>
                <p:cNvSpPr txBox="1"/>
                <p:nvPr/>
              </p:nvSpPr>
              <p:spPr>
                <a:xfrm>
                  <a:off x="7543511" y="2826653"/>
                  <a:ext cx="1303326"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sp>
              <p:nvSpPr>
                <p:cNvPr id="137" name="左大括号 136">
                  <a:extLst>
                    <a:ext uri="{FF2B5EF4-FFF2-40B4-BE49-F238E27FC236}">
                      <a16:creationId xmlns:a16="http://schemas.microsoft.com/office/drawing/2014/main" id="{666EFB53-8ABF-8FED-4C96-F0A9601171FE}"/>
                    </a:ext>
                  </a:extLst>
                </p:cNvPr>
                <p:cNvSpPr/>
                <p:nvPr/>
              </p:nvSpPr>
              <p:spPr>
                <a:xfrm>
                  <a:off x="5615084" y="493505"/>
                  <a:ext cx="301205" cy="2790033"/>
                </a:xfrm>
                <a:prstGeom prst="leftBrace">
                  <a:avLst>
                    <a:gd name="adj1" fmla="val 8333"/>
                    <a:gd name="adj2" fmla="val 4972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E8947377-AF57-DF6D-3CC9-2E563FFC6374}"/>
                    </a:ext>
                  </a:extLst>
                </p:cNvPr>
                <p:cNvSpPr txBox="1"/>
                <p:nvPr/>
              </p:nvSpPr>
              <p:spPr>
                <a:xfrm>
                  <a:off x="5248143" y="1380910"/>
                  <a:ext cx="508200" cy="1386252"/>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训练数据集</a:t>
                  </a:r>
                  <a:endParaRPr lang="zh-CN" altLang="en-US" sz="2000" dirty="0">
                    <a:latin typeface="宋体" panose="02010600030101010101" pitchFamily="2" charset="-122"/>
                    <a:ea typeface="宋体" panose="02010600030101010101" pitchFamily="2" charset="-122"/>
                  </a:endParaRPr>
                </a:p>
              </p:txBody>
            </p:sp>
            <p:sp>
              <p:nvSpPr>
                <p:cNvPr id="139" name="文本框 138">
                  <a:extLst>
                    <a:ext uri="{FF2B5EF4-FFF2-40B4-BE49-F238E27FC236}">
                      <a16:creationId xmlns:a16="http://schemas.microsoft.com/office/drawing/2014/main" id="{16B9C921-96E1-E534-A193-2EBE1079486D}"/>
                    </a:ext>
                  </a:extLst>
                </p:cNvPr>
                <p:cNvSpPr txBox="1"/>
                <p:nvPr/>
              </p:nvSpPr>
              <p:spPr>
                <a:xfrm>
                  <a:off x="5266920" y="4241221"/>
                  <a:ext cx="508200" cy="1386252"/>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测试数据集</a:t>
                  </a:r>
                </a:p>
              </p:txBody>
            </p:sp>
            <p:pic>
              <p:nvPicPr>
                <p:cNvPr id="140" name="图片 139">
                  <a:extLst>
                    <a:ext uri="{FF2B5EF4-FFF2-40B4-BE49-F238E27FC236}">
                      <a16:creationId xmlns:a16="http://schemas.microsoft.com/office/drawing/2014/main" id="{2FB2AD9A-AF35-2599-03B3-9E6BF82193A1}"/>
                    </a:ext>
                  </a:extLst>
                </p:cNvPr>
                <p:cNvPicPr>
                  <a:picLocks/>
                </p:cNvPicPr>
                <p:nvPr/>
              </p:nvPicPr>
              <p:blipFill rotWithShape="1">
                <a:blip r:embed="rId5" cstate="print">
                  <a:extLst>
                    <a:ext uri="{28A0092B-C50C-407E-A947-70E740481C1C}">
                      <a14:useLocalDpi xmlns:a14="http://schemas.microsoft.com/office/drawing/2010/main" val="0"/>
                    </a:ext>
                  </a:extLst>
                </a:blip>
                <a:srcRect l="6533" t="8406" r="8209" b="5743"/>
                <a:stretch/>
              </p:blipFill>
              <p:spPr>
                <a:xfrm rot="16200000">
                  <a:off x="6214625" y="4295747"/>
                  <a:ext cx="753413" cy="917645"/>
                </a:xfrm>
                <a:prstGeom prst="rect">
                  <a:avLst/>
                </a:prstGeom>
              </p:spPr>
            </p:pic>
            <p:pic>
              <p:nvPicPr>
                <p:cNvPr id="141" name="图片 140">
                  <a:extLst>
                    <a:ext uri="{FF2B5EF4-FFF2-40B4-BE49-F238E27FC236}">
                      <a16:creationId xmlns:a16="http://schemas.microsoft.com/office/drawing/2014/main" id="{CA7363ED-0ED1-6B15-691F-E2ACCA3DAF13}"/>
                    </a:ext>
                  </a:extLst>
                </p:cNvPr>
                <p:cNvPicPr>
                  <a:picLocks/>
                </p:cNvPicPr>
                <p:nvPr/>
              </p:nvPicPr>
              <p:blipFill rotWithShape="1">
                <a:blip r:embed="rId5" cstate="print">
                  <a:extLst>
                    <a:ext uri="{28A0092B-C50C-407E-A947-70E740481C1C}">
                      <a14:useLocalDpi xmlns:a14="http://schemas.microsoft.com/office/drawing/2010/main" val="0"/>
                    </a:ext>
                  </a:extLst>
                </a:blip>
                <a:srcRect l="6533" t="8406" r="8209" b="5743"/>
                <a:stretch/>
              </p:blipFill>
              <p:spPr>
                <a:xfrm rot="16200000">
                  <a:off x="6364917" y="4356046"/>
                  <a:ext cx="753413" cy="917645"/>
                </a:xfrm>
                <a:prstGeom prst="rect">
                  <a:avLst/>
                </a:prstGeom>
              </p:spPr>
            </p:pic>
            <p:pic>
              <p:nvPicPr>
                <p:cNvPr id="142" name="图片 141">
                  <a:extLst>
                    <a:ext uri="{FF2B5EF4-FFF2-40B4-BE49-F238E27FC236}">
                      <a16:creationId xmlns:a16="http://schemas.microsoft.com/office/drawing/2014/main" id="{F1602994-A2BB-2580-4016-C04CFD592FA2}"/>
                    </a:ext>
                  </a:extLst>
                </p:cNvPr>
                <p:cNvPicPr>
                  <a:picLocks/>
                </p:cNvPicPr>
                <p:nvPr/>
              </p:nvPicPr>
              <p:blipFill rotWithShape="1">
                <a:blip r:embed="rId5" cstate="print">
                  <a:extLst>
                    <a:ext uri="{28A0092B-C50C-407E-A947-70E740481C1C}">
                      <a14:useLocalDpi xmlns:a14="http://schemas.microsoft.com/office/drawing/2010/main" val="0"/>
                    </a:ext>
                  </a:extLst>
                </a:blip>
                <a:srcRect l="6533" t="8406" r="8209" b="5743"/>
                <a:stretch/>
              </p:blipFill>
              <p:spPr>
                <a:xfrm rot="16200000">
                  <a:off x="6580918" y="4430462"/>
                  <a:ext cx="753413" cy="917645"/>
                </a:xfrm>
                <a:prstGeom prst="rect">
                  <a:avLst/>
                </a:prstGeom>
              </p:spPr>
            </p:pic>
            <p:sp>
              <p:nvSpPr>
                <p:cNvPr id="143" name="文本框 142">
                  <a:extLst>
                    <a:ext uri="{FF2B5EF4-FFF2-40B4-BE49-F238E27FC236}">
                      <a16:creationId xmlns:a16="http://schemas.microsoft.com/office/drawing/2014/main" id="{48A678BF-A62B-08B5-BDD2-13B967F92A7E}"/>
                    </a:ext>
                  </a:extLst>
                </p:cNvPr>
                <p:cNvSpPr txBox="1"/>
                <p:nvPr/>
              </p:nvSpPr>
              <p:spPr>
                <a:xfrm>
                  <a:off x="7502055" y="4749973"/>
                  <a:ext cx="139974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sp>
              <p:nvSpPr>
                <p:cNvPr id="144" name="箭头: 右 149">
                  <a:extLst>
                    <a:ext uri="{FF2B5EF4-FFF2-40B4-BE49-F238E27FC236}">
                      <a16:creationId xmlns:a16="http://schemas.microsoft.com/office/drawing/2014/main" id="{113E4FFD-698C-D0DA-B82D-4AFD729B0511}"/>
                    </a:ext>
                  </a:extLst>
                </p:cNvPr>
                <p:cNvSpPr/>
                <p:nvPr/>
              </p:nvSpPr>
              <p:spPr>
                <a:xfrm>
                  <a:off x="4728053" y="3281036"/>
                  <a:ext cx="384048" cy="32918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5" name="左大括号 144">
                  <a:extLst>
                    <a:ext uri="{FF2B5EF4-FFF2-40B4-BE49-F238E27FC236}">
                      <a16:creationId xmlns:a16="http://schemas.microsoft.com/office/drawing/2014/main" id="{DA3F5D78-7F7E-3023-A09D-CCC0D0ED57A5}"/>
                    </a:ext>
                  </a:extLst>
                </p:cNvPr>
                <p:cNvSpPr/>
                <p:nvPr/>
              </p:nvSpPr>
              <p:spPr>
                <a:xfrm>
                  <a:off x="5274608" y="2302730"/>
                  <a:ext cx="119260" cy="2370423"/>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46" name="直接箭头连接符 155">
                  <a:extLst>
                    <a:ext uri="{FF2B5EF4-FFF2-40B4-BE49-F238E27FC236}">
                      <a16:creationId xmlns:a16="http://schemas.microsoft.com/office/drawing/2014/main" id="{DD5FDE91-2359-9DD2-5463-E1DEF25F3381}"/>
                    </a:ext>
                  </a:extLst>
                </p:cNvPr>
                <p:cNvCxnSpPr>
                  <a:cxnSpLocks/>
                </p:cNvCxnSpPr>
                <p:nvPr/>
              </p:nvCxnSpPr>
              <p:spPr>
                <a:xfrm>
                  <a:off x="5695485" y="4684515"/>
                  <a:ext cx="37613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15" name="箭头: 右 158">
                <a:extLst>
                  <a:ext uri="{FF2B5EF4-FFF2-40B4-BE49-F238E27FC236}">
                    <a16:creationId xmlns:a16="http://schemas.microsoft.com/office/drawing/2014/main" id="{334AE4A0-3218-507F-8DA2-F5649B8C5431}"/>
                  </a:ext>
                </a:extLst>
              </p:cNvPr>
              <p:cNvSpPr/>
              <p:nvPr/>
            </p:nvSpPr>
            <p:spPr>
              <a:xfrm>
                <a:off x="6302562" y="389334"/>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 name="箭头: 右 159">
                <a:extLst>
                  <a:ext uri="{FF2B5EF4-FFF2-40B4-BE49-F238E27FC236}">
                    <a16:creationId xmlns:a16="http://schemas.microsoft.com/office/drawing/2014/main" id="{F6757B88-0B40-79F0-46AC-8B56913CD652}"/>
                  </a:ext>
                </a:extLst>
              </p:cNvPr>
              <p:cNvSpPr/>
              <p:nvPr/>
            </p:nvSpPr>
            <p:spPr>
              <a:xfrm>
                <a:off x="6282739" y="1889438"/>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箭头: 右 160">
                <a:extLst>
                  <a:ext uri="{FF2B5EF4-FFF2-40B4-BE49-F238E27FC236}">
                    <a16:creationId xmlns:a16="http://schemas.microsoft.com/office/drawing/2014/main" id="{E75065F7-1021-708A-09B3-9B42B4236641}"/>
                  </a:ext>
                </a:extLst>
              </p:cNvPr>
              <p:cNvSpPr/>
              <p:nvPr/>
            </p:nvSpPr>
            <p:spPr>
              <a:xfrm>
                <a:off x="6299994" y="1195202"/>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AutoShape 2" descr="The architecture of Unet.">
                <a:extLst>
                  <a:ext uri="{FF2B5EF4-FFF2-40B4-BE49-F238E27FC236}">
                    <a16:creationId xmlns:a16="http://schemas.microsoft.com/office/drawing/2014/main" id="{7BD3E806-EA37-847D-2B61-0FB9F0F08B9F}"/>
                  </a:ext>
                </a:extLst>
              </p:cNvPr>
              <p:cNvSpPr>
                <a:spLocks noChangeAspect="1" noChangeArrowheads="1"/>
              </p:cNvSpPr>
              <p:nvPr/>
            </p:nvSpPr>
            <p:spPr bwMode="auto">
              <a:xfrm>
                <a:off x="5943600" y="32219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96C52694-FCCC-F211-DCC3-4F2216490A1A}"/>
                  </a:ext>
                </a:extLst>
              </p:cNvPr>
              <p:cNvPicPr>
                <a:picLocks noChangeAspect="1"/>
              </p:cNvPicPr>
              <p:nvPr/>
            </p:nvPicPr>
            <p:blipFill>
              <a:blip r:embed="rId11"/>
              <a:stretch>
                <a:fillRect/>
              </a:stretch>
            </p:blipFill>
            <p:spPr>
              <a:xfrm>
                <a:off x="6721757" y="302624"/>
                <a:ext cx="2512479" cy="1564374"/>
              </a:xfrm>
              <a:prstGeom prst="rect">
                <a:avLst/>
              </a:prstGeom>
            </p:spPr>
          </p:pic>
          <p:sp>
            <p:nvSpPr>
              <p:cNvPr id="20" name="文本框 19">
                <a:extLst>
                  <a:ext uri="{FF2B5EF4-FFF2-40B4-BE49-F238E27FC236}">
                    <a16:creationId xmlns:a16="http://schemas.microsoft.com/office/drawing/2014/main" id="{B1D16E30-41B9-8D6C-C3B4-9E95F2F6754A}"/>
                  </a:ext>
                </a:extLst>
              </p:cNvPr>
              <p:cNvSpPr txBox="1"/>
              <p:nvPr/>
            </p:nvSpPr>
            <p:spPr>
              <a:xfrm>
                <a:off x="7421339" y="1857377"/>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E07F8E08-1FEE-6012-FE91-128663333815}"/>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028282" y="185339"/>
                <a:ext cx="662090" cy="478624"/>
              </a:xfrm>
              <a:prstGeom prst="rect">
                <a:avLst/>
              </a:prstGeom>
            </p:spPr>
          </p:pic>
          <p:pic>
            <p:nvPicPr>
              <p:cNvPr id="22" name="图片 21">
                <a:extLst>
                  <a:ext uri="{FF2B5EF4-FFF2-40B4-BE49-F238E27FC236}">
                    <a16:creationId xmlns:a16="http://schemas.microsoft.com/office/drawing/2014/main" id="{7684F98B-DF85-49BB-457C-D04DBCE524CE}"/>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173062" y="257473"/>
                <a:ext cx="662090" cy="478624"/>
              </a:xfrm>
              <a:prstGeom prst="rect">
                <a:avLst/>
              </a:prstGeom>
            </p:spPr>
          </p:pic>
          <p:pic>
            <p:nvPicPr>
              <p:cNvPr id="23" name="图片 22">
                <a:extLst>
                  <a:ext uri="{FF2B5EF4-FFF2-40B4-BE49-F238E27FC236}">
                    <a16:creationId xmlns:a16="http://schemas.microsoft.com/office/drawing/2014/main" id="{24E9F5A5-2716-604D-D7B7-C282508032D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317842" y="329607"/>
                <a:ext cx="662090" cy="478624"/>
              </a:xfrm>
              <a:prstGeom prst="rect">
                <a:avLst/>
              </a:prstGeom>
            </p:spPr>
          </p:pic>
          <p:sp>
            <p:nvSpPr>
              <p:cNvPr id="24" name="文本框 23">
                <a:extLst>
                  <a:ext uri="{FF2B5EF4-FFF2-40B4-BE49-F238E27FC236}">
                    <a16:creationId xmlns:a16="http://schemas.microsoft.com/office/drawing/2014/main" id="{CA0B1B8B-02DA-96B4-D3BF-DED1B42DC1F5}"/>
                  </a:ext>
                </a:extLst>
              </p:cNvPr>
              <p:cNvSpPr txBox="1"/>
              <p:nvPr/>
            </p:nvSpPr>
            <p:spPr>
              <a:xfrm>
                <a:off x="11037217" y="405405"/>
                <a:ext cx="1317164" cy="4308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p>
              <a:p>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D0FB8780-30EE-B3AF-F5AE-F671050F142A}"/>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028282" y="898480"/>
                <a:ext cx="662090" cy="478624"/>
              </a:xfrm>
              <a:prstGeom prst="rect">
                <a:avLst/>
              </a:prstGeom>
            </p:spPr>
          </p:pic>
          <p:pic>
            <p:nvPicPr>
              <p:cNvPr id="26" name="图片 25">
                <a:extLst>
                  <a:ext uri="{FF2B5EF4-FFF2-40B4-BE49-F238E27FC236}">
                    <a16:creationId xmlns:a16="http://schemas.microsoft.com/office/drawing/2014/main" id="{03930ADF-811F-B156-E47E-55FC4B2D143D}"/>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173062" y="970614"/>
                <a:ext cx="662090" cy="478624"/>
              </a:xfrm>
              <a:prstGeom prst="rect">
                <a:avLst/>
              </a:prstGeom>
            </p:spPr>
          </p:pic>
          <p:pic>
            <p:nvPicPr>
              <p:cNvPr id="27" name="图片 26">
                <a:extLst>
                  <a:ext uri="{FF2B5EF4-FFF2-40B4-BE49-F238E27FC236}">
                    <a16:creationId xmlns:a16="http://schemas.microsoft.com/office/drawing/2014/main" id="{02AC84A6-371C-B64C-837E-5507B25424EC}"/>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317842" y="1042748"/>
                <a:ext cx="662090" cy="478624"/>
              </a:xfrm>
              <a:prstGeom prst="rect">
                <a:avLst/>
              </a:prstGeom>
            </p:spPr>
          </p:pic>
          <p:sp>
            <p:nvSpPr>
              <p:cNvPr id="28" name="文本框 27">
                <a:extLst>
                  <a:ext uri="{FF2B5EF4-FFF2-40B4-BE49-F238E27FC236}">
                    <a16:creationId xmlns:a16="http://schemas.microsoft.com/office/drawing/2014/main" id="{232A8C6D-261D-B56D-5596-2EBE47E7230F}"/>
                  </a:ext>
                </a:extLst>
              </p:cNvPr>
              <p:cNvSpPr txBox="1"/>
              <p:nvPr/>
            </p:nvSpPr>
            <p:spPr>
              <a:xfrm>
                <a:off x="11037217" y="1118546"/>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生成数据集</a:t>
                </a:r>
                <a:r>
                  <a:rPr lang="en-US" altLang="zh-CN" dirty="0"/>
                  <a:t>Mask</a:t>
                </a:r>
                <a:endParaRPr lang="zh-CN" altLang="en-US" dirty="0"/>
              </a:p>
            </p:txBody>
          </p:sp>
          <p:pic>
            <p:nvPicPr>
              <p:cNvPr id="29" name="图片 28">
                <a:extLst>
                  <a:ext uri="{FF2B5EF4-FFF2-40B4-BE49-F238E27FC236}">
                    <a16:creationId xmlns:a16="http://schemas.microsoft.com/office/drawing/2014/main" id="{0AE0892E-F445-2BCE-0711-538037DDB5E7}"/>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028282" y="1627686"/>
                <a:ext cx="662090" cy="478624"/>
              </a:xfrm>
              <a:prstGeom prst="rect">
                <a:avLst/>
              </a:prstGeom>
            </p:spPr>
          </p:pic>
          <p:pic>
            <p:nvPicPr>
              <p:cNvPr id="30" name="图片 29">
                <a:extLst>
                  <a:ext uri="{FF2B5EF4-FFF2-40B4-BE49-F238E27FC236}">
                    <a16:creationId xmlns:a16="http://schemas.microsoft.com/office/drawing/2014/main" id="{06F98261-5DC6-743A-677F-C3272BE21A1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173062" y="1699820"/>
                <a:ext cx="662090" cy="478624"/>
              </a:xfrm>
              <a:prstGeom prst="rect">
                <a:avLst/>
              </a:prstGeom>
            </p:spPr>
          </p:pic>
          <p:pic>
            <p:nvPicPr>
              <p:cNvPr id="31" name="图片 30">
                <a:extLst>
                  <a:ext uri="{FF2B5EF4-FFF2-40B4-BE49-F238E27FC236}">
                    <a16:creationId xmlns:a16="http://schemas.microsoft.com/office/drawing/2014/main" id="{19432178-4CC4-595E-B25E-38BE735D957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317842" y="1771954"/>
                <a:ext cx="662090" cy="478624"/>
              </a:xfrm>
              <a:prstGeom prst="rect">
                <a:avLst/>
              </a:prstGeom>
            </p:spPr>
          </p:pic>
          <p:sp>
            <p:nvSpPr>
              <p:cNvPr id="32" name="文本框 31">
                <a:extLst>
                  <a:ext uri="{FF2B5EF4-FFF2-40B4-BE49-F238E27FC236}">
                    <a16:creationId xmlns:a16="http://schemas.microsoft.com/office/drawing/2014/main" id="{525B4F99-C715-A011-D2D5-94257149DF9F}"/>
                  </a:ext>
                </a:extLst>
              </p:cNvPr>
              <p:cNvSpPr txBox="1"/>
              <p:nvPr/>
            </p:nvSpPr>
            <p:spPr>
              <a:xfrm>
                <a:off x="11037217" y="1847752"/>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混合数据集</a:t>
                </a:r>
                <a:r>
                  <a:rPr lang="en-US" altLang="zh-CN" dirty="0"/>
                  <a:t>Mask</a:t>
                </a:r>
                <a:endParaRPr lang="zh-CN" altLang="en-US" dirty="0"/>
              </a:p>
            </p:txBody>
          </p:sp>
          <p:sp>
            <p:nvSpPr>
              <p:cNvPr id="33" name="文本框 32">
                <a:extLst>
                  <a:ext uri="{FF2B5EF4-FFF2-40B4-BE49-F238E27FC236}">
                    <a16:creationId xmlns:a16="http://schemas.microsoft.com/office/drawing/2014/main" id="{45E84E54-CC96-DCAA-4B7D-B2C2DBBD1718}"/>
                  </a:ext>
                </a:extLst>
              </p:cNvPr>
              <p:cNvSpPr txBox="1"/>
              <p:nvPr/>
            </p:nvSpPr>
            <p:spPr>
              <a:xfrm>
                <a:off x="8750876" y="2179236"/>
                <a:ext cx="2816520"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箭头: 右 184">
                <a:extLst>
                  <a:ext uri="{FF2B5EF4-FFF2-40B4-BE49-F238E27FC236}">
                    <a16:creationId xmlns:a16="http://schemas.microsoft.com/office/drawing/2014/main" id="{646BF035-6FB5-9E43-EDF4-755E8462818A}"/>
                  </a:ext>
                </a:extLst>
              </p:cNvPr>
              <p:cNvSpPr/>
              <p:nvPr/>
            </p:nvSpPr>
            <p:spPr>
              <a:xfrm rot="5400000">
                <a:off x="10462144" y="2551601"/>
                <a:ext cx="276999" cy="122431"/>
              </a:xfrm>
              <a:prstGeom prst="rightArrow">
                <a:avLst/>
              </a:prstGeom>
              <a:gradFill flip="none" rotWithShape="1">
                <a:gsLst>
                  <a:gs pos="0">
                    <a:srgbClr val="90B2D2"/>
                  </a:gs>
                  <a:gs pos="100000">
                    <a:schemeClr val="accent2">
                      <a:lumMod val="60000"/>
                      <a:lumOff val="4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5" name="箭头: 右 185">
                <a:extLst>
                  <a:ext uri="{FF2B5EF4-FFF2-40B4-BE49-F238E27FC236}">
                    <a16:creationId xmlns:a16="http://schemas.microsoft.com/office/drawing/2014/main" id="{D99D3B20-1234-A648-5C50-174F5E414B53}"/>
                  </a:ext>
                </a:extLst>
              </p:cNvPr>
              <p:cNvSpPr/>
              <p:nvPr/>
            </p:nvSpPr>
            <p:spPr>
              <a:xfrm>
                <a:off x="9436173" y="41645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 name="箭头: 右 186">
                <a:extLst>
                  <a:ext uri="{FF2B5EF4-FFF2-40B4-BE49-F238E27FC236}">
                    <a16:creationId xmlns:a16="http://schemas.microsoft.com/office/drawing/2014/main" id="{9554FC16-C70D-81A2-52EA-B90863F2D223}"/>
                  </a:ext>
                </a:extLst>
              </p:cNvPr>
              <p:cNvSpPr/>
              <p:nvPr/>
            </p:nvSpPr>
            <p:spPr>
              <a:xfrm>
                <a:off x="9435276" y="105546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7" name="箭头: 右 187">
                <a:extLst>
                  <a:ext uri="{FF2B5EF4-FFF2-40B4-BE49-F238E27FC236}">
                    <a16:creationId xmlns:a16="http://schemas.microsoft.com/office/drawing/2014/main" id="{B536EA07-6462-B134-7F58-7E8EF2B1CEFD}"/>
                  </a:ext>
                </a:extLst>
              </p:cNvPr>
              <p:cNvSpPr/>
              <p:nvPr/>
            </p:nvSpPr>
            <p:spPr>
              <a:xfrm>
                <a:off x="9435276" y="17388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B599CCBD-C1F1-CCA2-65C2-36EC395292B0}"/>
                  </a:ext>
                </a:extLst>
              </p:cNvPr>
              <p:cNvPicPr>
                <a:picLocks noChangeAspect="1"/>
              </p:cNvPicPr>
              <p:nvPr/>
            </p:nvPicPr>
            <p:blipFill>
              <a:blip r:embed="rId11"/>
              <a:stretch>
                <a:fillRect/>
              </a:stretch>
            </p:blipFill>
            <p:spPr>
              <a:xfrm>
                <a:off x="9392647" y="2951311"/>
                <a:ext cx="2512479" cy="1564374"/>
              </a:xfrm>
              <a:prstGeom prst="rect">
                <a:avLst/>
              </a:prstGeom>
            </p:spPr>
          </p:pic>
          <p:pic>
            <p:nvPicPr>
              <p:cNvPr id="39" name="图片 38">
                <a:extLst>
                  <a:ext uri="{FF2B5EF4-FFF2-40B4-BE49-F238E27FC236}">
                    <a16:creationId xmlns:a16="http://schemas.microsoft.com/office/drawing/2014/main" id="{3566F5D7-F11B-B94B-1B1A-0B17535EAF5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98648" y="165295"/>
                <a:ext cx="326123" cy="326123"/>
              </a:xfrm>
              <a:prstGeom prst="rect">
                <a:avLst/>
              </a:prstGeom>
            </p:spPr>
          </p:pic>
          <p:pic>
            <p:nvPicPr>
              <p:cNvPr id="40" name="图片 39">
                <a:extLst>
                  <a:ext uri="{FF2B5EF4-FFF2-40B4-BE49-F238E27FC236}">
                    <a16:creationId xmlns:a16="http://schemas.microsoft.com/office/drawing/2014/main" id="{E702AC4B-1AB5-14AA-7CF6-B1FE35AE7E3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71181" y="2794177"/>
                <a:ext cx="333945" cy="333945"/>
              </a:xfrm>
              <a:prstGeom prst="rect">
                <a:avLst/>
              </a:prstGeom>
            </p:spPr>
          </p:pic>
          <p:sp>
            <p:nvSpPr>
              <p:cNvPr id="41" name="文本框 40">
                <a:extLst>
                  <a:ext uri="{FF2B5EF4-FFF2-40B4-BE49-F238E27FC236}">
                    <a16:creationId xmlns:a16="http://schemas.microsoft.com/office/drawing/2014/main" id="{BAB3FF4D-D16B-F9BF-7915-C8BF3767EB42}"/>
                  </a:ext>
                </a:extLst>
              </p:cNvPr>
              <p:cNvSpPr txBox="1"/>
              <p:nvPr/>
            </p:nvSpPr>
            <p:spPr>
              <a:xfrm>
                <a:off x="10120328" y="4515685"/>
                <a:ext cx="838200" cy="307777"/>
              </a:xfrm>
              <a:prstGeom prst="rect">
                <a:avLst/>
              </a:prstGeom>
              <a:noFill/>
            </p:spPr>
            <p:txBody>
              <a:bodyPr wrap="square" rtlCol="0">
                <a:spAutoFit/>
              </a:bodyPr>
              <a:lstStyle/>
              <a:p>
                <a:r>
                  <a:rPr lang="en-US" altLang="zh-CN" sz="1400" dirty="0" err="1">
                    <a:latin typeface="Times New Roman" panose="02020603050405020304" pitchFamily="18" charset="0"/>
                    <a:cs typeface="Times New Roman" panose="02020603050405020304" pitchFamily="18" charset="0"/>
                  </a:rPr>
                  <a:t>nnUNet</a:t>
                </a:r>
                <a:endParaRPr lang="zh-CN" altLang="en-US"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B5E62CEA-649A-82AE-9742-1DED9AB04727}"/>
                  </a:ext>
                </a:extLst>
              </p:cNvPr>
              <p:cNvSpPr txBox="1"/>
              <p:nvPr/>
            </p:nvSpPr>
            <p:spPr>
              <a:xfrm>
                <a:off x="9294812" y="112335"/>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推理</a:t>
                </a:r>
              </a:p>
            </p:txBody>
          </p:sp>
          <p:sp>
            <p:nvSpPr>
              <p:cNvPr id="55" name="文本框 54">
                <a:extLst>
                  <a:ext uri="{FF2B5EF4-FFF2-40B4-BE49-F238E27FC236}">
                    <a16:creationId xmlns:a16="http://schemas.microsoft.com/office/drawing/2014/main" id="{94CC1764-EC98-9BD4-9792-5B907BF1E84F}"/>
                  </a:ext>
                </a:extLst>
              </p:cNvPr>
              <p:cNvSpPr txBox="1"/>
              <p:nvPr/>
            </p:nvSpPr>
            <p:spPr>
              <a:xfrm>
                <a:off x="8705803" y="2702374"/>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训练</a:t>
                </a:r>
              </a:p>
            </p:txBody>
          </p:sp>
          <p:sp>
            <p:nvSpPr>
              <p:cNvPr id="56" name="箭头: 右 196">
                <a:extLst>
                  <a:ext uri="{FF2B5EF4-FFF2-40B4-BE49-F238E27FC236}">
                    <a16:creationId xmlns:a16="http://schemas.microsoft.com/office/drawing/2014/main" id="{4A8423AB-65FA-5616-9716-A966C919ADC2}"/>
                  </a:ext>
                </a:extLst>
              </p:cNvPr>
              <p:cNvSpPr/>
              <p:nvPr/>
            </p:nvSpPr>
            <p:spPr>
              <a:xfrm rot="10800000">
                <a:off x="8836668" y="306015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7" name="箭头: 右 197">
                <a:extLst>
                  <a:ext uri="{FF2B5EF4-FFF2-40B4-BE49-F238E27FC236}">
                    <a16:creationId xmlns:a16="http://schemas.microsoft.com/office/drawing/2014/main" id="{3EA52CD4-0027-DEE8-D12B-C04F831FA295}"/>
                  </a:ext>
                </a:extLst>
              </p:cNvPr>
              <p:cNvSpPr/>
              <p:nvPr/>
            </p:nvSpPr>
            <p:spPr>
              <a:xfrm rot="10800000">
                <a:off x="8847182" y="355157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8" name="箭头: 右 198">
                <a:extLst>
                  <a:ext uri="{FF2B5EF4-FFF2-40B4-BE49-F238E27FC236}">
                    <a16:creationId xmlns:a16="http://schemas.microsoft.com/office/drawing/2014/main" id="{16C399D1-1966-4551-789E-1284B3D76C0B}"/>
                  </a:ext>
                </a:extLst>
              </p:cNvPr>
              <p:cNvSpPr/>
              <p:nvPr/>
            </p:nvSpPr>
            <p:spPr>
              <a:xfrm rot="10800000">
                <a:off x="8847182" y="4067031"/>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A36A5E75-5D03-8A32-F6E5-F7B1492D07C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19210" y="2922463"/>
                <a:ext cx="478545" cy="478545"/>
              </a:xfrm>
              <a:prstGeom prst="rect">
                <a:avLst/>
              </a:prstGeom>
            </p:spPr>
          </p:pic>
          <p:pic>
            <p:nvPicPr>
              <p:cNvPr id="60" name="图片 59">
                <a:extLst>
                  <a:ext uri="{FF2B5EF4-FFF2-40B4-BE49-F238E27FC236}">
                    <a16:creationId xmlns:a16="http://schemas.microsoft.com/office/drawing/2014/main" id="{4A201FAF-7C85-0EC6-4AD8-849C40C3E64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30120" y="3448068"/>
                <a:ext cx="478545" cy="478545"/>
              </a:xfrm>
              <a:prstGeom prst="rect">
                <a:avLst/>
              </a:prstGeom>
            </p:spPr>
          </p:pic>
          <p:pic>
            <p:nvPicPr>
              <p:cNvPr id="61" name="图片 60">
                <a:extLst>
                  <a:ext uri="{FF2B5EF4-FFF2-40B4-BE49-F238E27FC236}">
                    <a16:creationId xmlns:a16="http://schemas.microsoft.com/office/drawing/2014/main" id="{9FD152C5-152B-C3FA-D8E3-FCD9183B9B5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57000" y="3926613"/>
                <a:ext cx="478545" cy="478545"/>
              </a:xfrm>
              <a:prstGeom prst="rect">
                <a:avLst/>
              </a:prstGeom>
            </p:spPr>
          </p:pic>
          <p:sp>
            <p:nvSpPr>
              <p:cNvPr id="62" name="文本框 61">
                <a:extLst>
                  <a:ext uri="{FF2B5EF4-FFF2-40B4-BE49-F238E27FC236}">
                    <a16:creationId xmlns:a16="http://schemas.microsoft.com/office/drawing/2014/main" id="{88A32438-0D1C-2EF5-D2E6-5880D78D8424}"/>
                  </a:ext>
                </a:extLst>
              </p:cNvPr>
              <p:cNvSpPr txBox="1"/>
              <p:nvPr/>
            </p:nvSpPr>
            <p:spPr>
              <a:xfrm>
                <a:off x="6608741" y="3048079"/>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63" name="文本框 62">
                <a:extLst>
                  <a:ext uri="{FF2B5EF4-FFF2-40B4-BE49-F238E27FC236}">
                    <a16:creationId xmlns:a16="http://schemas.microsoft.com/office/drawing/2014/main" id="{E10B6FE7-167B-EB99-7DE0-368A0D011CBC}"/>
                  </a:ext>
                </a:extLst>
              </p:cNvPr>
              <p:cNvSpPr txBox="1"/>
              <p:nvPr/>
            </p:nvSpPr>
            <p:spPr>
              <a:xfrm>
                <a:off x="6618386" y="3530851"/>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64" name="文本框 63">
                <a:extLst>
                  <a:ext uri="{FF2B5EF4-FFF2-40B4-BE49-F238E27FC236}">
                    <a16:creationId xmlns:a16="http://schemas.microsoft.com/office/drawing/2014/main" id="{FA06F7C7-557B-4644-1B02-462EAF34F8A8}"/>
                  </a:ext>
                </a:extLst>
              </p:cNvPr>
              <p:cNvSpPr txBox="1"/>
              <p:nvPr/>
            </p:nvSpPr>
            <p:spPr>
              <a:xfrm>
                <a:off x="6639817" y="4009389"/>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pic>
            <p:nvPicPr>
              <p:cNvPr id="65" name="图片 64">
                <a:extLst>
                  <a:ext uri="{FF2B5EF4-FFF2-40B4-BE49-F238E27FC236}">
                    <a16:creationId xmlns:a16="http://schemas.microsoft.com/office/drawing/2014/main" id="{9E19D1A5-BF3C-CF7D-AD34-F312B2A4DE5B}"/>
                  </a:ext>
                </a:extLst>
              </p:cNvPr>
              <p:cNvPicPr>
                <a:picLocks noChangeAspect="1"/>
              </p:cNvPicPr>
              <p:nvPr/>
            </p:nvPicPr>
            <p:blipFill>
              <a:blip r:embed="rId11"/>
              <a:stretch>
                <a:fillRect/>
              </a:stretch>
            </p:blipFill>
            <p:spPr>
              <a:xfrm>
                <a:off x="3707330" y="4653786"/>
                <a:ext cx="2512479" cy="1564374"/>
              </a:xfrm>
              <a:prstGeom prst="rect">
                <a:avLst/>
              </a:prstGeom>
            </p:spPr>
          </p:pic>
          <p:sp>
            <p:nvSpPr>
              <p:cNvPr id="66" name="文本框 65">
                <a:extLst>
                  <a:ext uri="{FF2B5EF4-FFF2-40B4-BE49-F238E27FC236}">
                    <a16:creationId xmlns:a16="http://schemas.microsoft.com/office/drawing/2014/main" id="{D3AC0F59-0FBB-4CC8-1E69-2E296C22865A}"/>
                  </a:ext>
                </a:extLst>
              </p:cNvPr>
              <p:cNvSpPr txBox="1"/>
              <p:nvPr/>
            </p:nvSpPr>
            <p:spPr>
              <a:xfrm>
                <a:off x="4406912" y="6208539"/>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67" name="图片 66">
                <a:extLst>
                  <a:ext uri="{FF2B5EF4-FFF2-40B4-BE49-F238E27FC236}">
                    <a16:creationId xmlns:a16="http://schemas.microsoft.com/office/drawing/2014/main" id="{00C49EF0-1EB6-4EB7-E003-C1535CC170D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84221" y="4516457"/>
                <a:ext cx="326123" cy="326123"/>
              </a:xfrm>
              <a:prstGeom prst="rect">
                <a:avLst/>
              </a:prstGeom>
            </p:spPr>
          </p:pic>
          <p:sp>
            <p:nvSpPr>
              <p:cNvPr id="68" name="箭头: 右 213">
                <a:extLst>
                  <a:ext uri="{FF2B5EF4-FFF2-40B4-BE49-F238E27FC236}">
                    <a16:creationId xmlns:a16="http://schemas.microsoft.com/office/drawing/2014/main" id="{B1793F63-FE81-0558-CF3A-676BE7622C23}"/>
                  </a:ext>
                </a:extLst>
              </p:cNvPr>
              <p:cNvSpPr/>
              <p:nvPr/>
            </p:nvSpPr>
            <p:spPr>
              <a:xfrm rot="5400000">
                <a:off x="4642851" y="3746376"/>
                <a:ext cx="387339" cy="122431"/>
              </a:xfrm>
              <a:prstGeom prst="rightArrow">
                <a:avLst/>
              </a:prstGeom>
              <a:gradFill flip="none" rotWithShape="1">
                <a:gsLst>
                  <a:gs pos="0">
                    <a:srgbClr val="AFD1A0"/>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9" name="箭头: 右 214">
                <a:extLst>
                  <a:ext uri="{FF2B5EF4-FFF2-40B4-BE49-F238E27FC236}">
                    <a16:creationId xmlns:a16="http://schemas.microsoft.com/office/drawing/2014/main" id="{02A31911-4314-B4A3-1D0F-661EF2AF1A83}"/>
                  </a:ext>
                </a:extLst>
              </p:cNvPr>
              <p:cNvSpPr/>
              <p:nvPr/>
            </p:nvSpPr>
            <p:spPr>
              <a:xfrm rot="10800000">
                <a:off x="6276782" y="4470906"/>
                <a:ext cx="387339" cy="122431"/>
              </a:xfrm>
              <a:prstGeom prst="rightArrow">
                <a:avLst/>
              </a:prstGeom>
              <a:gradFill flip="none" rotWithShape="1">
                <a:gsLst>
                  <a:gs pos="0">
                    <a:schemeClr val="accent4">
                      <a:lumMod val="60000"/>
                      <a:lumOff val="40000"/>
                    </a:schemeClr>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DCCD32F8-CAC6-BC32-D964-047E4D7E78B4}"/>
                  </a:ext>
                </a:extLst>
              </p:cNvPr>
              <p:cNvSpPr txBox="1"/>
              <p:nvPr/>
            </p:nvSpPr>
            <p:spPr>
              <a:xfrm>
                <a:off x="8469540" y="4546463"/>
                <a:ext cx="2816520" cy="276999"/>
              </a:xfrm>
              <a:prstGeom prst="rect">
                <a:avLst/>
              </a:prstGeom>
              <a:noFill/>
            </p:spPr>
            <p:txBody>
              <a:bodyPr wrap="square" rtlCol="0">
                <a:spAutoFit/>
              </a:bodyPr>
              <a:lstStyle/>
              <a:p>
                <a:r>
                  <a:rPr lang="en-US" altLang="zh-CN" sz="1200" b="1" dirty="0" err="1">
                    <a:latin typeface="Times New Roman" panose="02020603050405020304" pitchFamily="18" charset="0"/>
                    <a:ea typeface="宋体" panose="02010600030101010101" pitchFamily="2" charset="-122"/>
                    <a:cs typeface="Times New Roman" panose="02020603050405020304" pitchFamily="18" charset="0"/>
                  </a:rPr>
                  <a:t>nnUNet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训练模型</a:t>
                </a:r>
              </a:p>
            </p:txBody>
          </p:sp>
          <p:sp>
            <p:nvSpPr>
              <p:cNvPr id="71" name="文本框 70">
                <a:extLst>
                  <a:ext uri="{FF2B5EF4-FFF2-40B4-BE49-F238E27FC236}">
                    <a16:creationId xmlns:a16="http://schemas.microsoft.com/office/drawing/2014/main" id="{D74040F2-29B2-D16D-1E79-C6CE9F924B71}"/>
                  </a:ext>
                </a:extLst>
              </p:cNvPr>
              <p:cNvSpPr txBox="1"/>
              <p:nvPr/>
            </p:nvSpPr>
            <p:spPr>
              <a:xfrm>
                <a:off x="3266448" y="6459587"/>
                <a:ext cx="1759406"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箭头: 右 217">
                <a:extLst>
                  <a:ext uri="{FF2B5EF4-FFF2-40B4-BE49-F238E27FC236}">
                    <a16:creationId xmlns:a16="http://schemas.microsoft.com/office/drawing/2014/main" id="{B2721E13-F24E-54DF-B9B7-0B0B3F9D7E87}"/>
                  </a:ext>
                </a:extLst>
              </p:cNvPr>
              <p:cNvSpPr/>
              <p:nvPr/>
            </p:nvSpPr>
            <p:spPr>
              <a:xfrm rot="10800000">
                <a:off x="3197056" y="445437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3" name="箭头: 右 218">
                <a:extLst>
                  <a:ext uri="{FF2B5EF4-FFF2-40B4-BE49-F238E27FC236}">
                    <a16:creationId xmlns:a16="http://schemas.microsoft.com/office/drawing/2014/main" id="{2F034462-979F-4357-C73B-744E484C7BBA}"/>
                  </a:ext>
                </a:extLst>
              </p:cNvPr>
              <p:cNvSpPr/>
              <p:nvPr/>
            </p:nvSpPr>
            <p:spPr>
              <a:xfrm rot="10800000">
                <a:off x="3200633" y="52430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4" name="箭头: 右 219">
                <a:extLst>
                  <a:ext uri="{FF2B5EF4-FFF2-40B4-BE49-F238E27FC236}">
                    <a16:creationId xmlns:a16="http://schemas.microsoft.com/office/drawing/2014/main" id="{CDD16D5D-4006-F6F6-064F-F0A36427A5C7}"/>
                  </a:ext>
                </a:extLst>
              </p:cNvPr>
              <p:cNvSpPr/>
              <p:nvPr/>
            </p:nvSpPr>
            <p:spPr>
              <a:xfrm rot="10800000">
                <a:off x="3238154" y="6109286"/>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75" name="图片 74">
                <a:extLst>
                  <a:ext uri="{FF2B5EF4-FFF2-40B4-BE49-F238E27FC236}">
                    <a16:creationId xmlns:a16="http://schemas.microsoft.com/office/drawing/2014/main" id="{A060FD0A-0355-AD93-0920-73BA9743B7D6}"/>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798775" y="4192897"/>
                <a:ext cx="662090" cy="478624"/>
              </a:xfrm>
              <a:prstGeom prst="rect">
                <a:avLst/>
              </a:prstGeom>
            </p:spPr>
          </p:pic>
          <p:pic>
            <p:nvPicPr>
              <p:cNvPr id="76" name="图片 75">
                <a:extLst>
                  <a:ext uri="{FF2B5EF4-FFF2-40B4-BE49-F238E27FC236}">
                    <a16:creationId xmlns:a16="http://schemas.microsoft.com/office/drawing/2014/main" id="{22B44301-B47E-D3FD-12A6-19F474F029F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943555" y="4265031"/>
                <a:ext cx="662090" cy="478624"/>
              </a:xfrm>
              <a:prstGeom prst="rect">
                <a:avLst/>
              </a:prstGeom>
            </p:spPr>
          </p:pic>
          <p:pic>
            <p:nvPicPr>
              <p:cNvPr id="77" name="图片 76">
                <a:extLst>
                  <a:ext uri="{FF2B5EF4-FFF2-40B4-BE49-F238E27FC236}">
                    <a16:creationId xmlns:a16="http://schemas.microsoft.com/office/drawing/2014/main" id="{F6F8B13E-3D21-E464-5B8F-56503DC3C6F3}"/>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2088335" y="4337165"/>
                <a:ext cx="662090" cy="478624"/>
              </a:xfrm>
              <a:prstGeom prst="rect">
                <a:avLst/>
              </a:prstGeom>
            </p:spPr>
          </p:pic>
          <p:sp>
            <p:nvSpPr>
              <p:cNvPr id="78" name="文本框 77">
                <a:extLst>
                  <a:ext uri="{FF2B5EF4-FFF2-40B4-BE49-F238E27FC236}">
                    <a16:creationId xmlns:a16="http://schemas.microsoft.com/office/drawing/2014/main" id="{BA9CA85E-1582-AE20-7325-9B74753E830A}"/>
                  </a:ext>
                </a:extLst>
              </p:cNvPr>
              <p:cNvSpPr txBox="1"/>
              <p:nvPr/>
            </p:nvSpPr>
            <p:spPr>
              <a:xfrm>
                <a:off x="547239" y="4183244"/>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79" name="图片 78">
                <a:extLst>
                  <a:ext uri="{FF2B5EF4-FFF2-40B4-BE49-F238E27FC236}">
                    <a16:creationId xmlns:a16="http://schemas.microsoft.com/office/drawing/2014/main" id="{26D7879D-E8B2-501D-BB63-5CA66561190D}"/>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834585" y="5029345"/>
                <a:ext cx="662090" cy="478624"/>
              </a:xfrm>
              <a:prstGeom prst="rect">
                <a:avLst/>
              </a:prstGeom>
            </p:spPr>
          </p:pic>
          <p:pic>
            <p:nvPicPr>
              <p:cNvPr id="80" name="图片 79">
                <a:extLst>
                  <a:ext uri="{FF2B5EF4-FFF2-40B4-BE49-F238E27FC236}">
                    <a16:creationId xmlns:a16="http://schemas.microsoft.com/office/drawing/2014/main" id="{0F364C70-442F-B2C5-3F3D-CA8D0088D0B5}"/>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979365" y="5101479"/>
                <a:ext cx="662090" cy="478624"/>
              </a:xfrm>
              <a:prstGeom prst="rect">
                <a:avLst/>
              </a:prstGeom>
            </p:spPr>
          </p:pic>
          <p:pic>
            <p:nvPicPr>
              <p:cNvPr id="81" name="图片 80">
                <a:extLst>
                  <a:ext uri="{FF2B5EF4-FFF2-40B4-BE49-F238E27FC236}">
                    <a16:creationId xmlns:a16="http://schemas.microsoft.com/office/drawing/2014/main" id="{AC1F130A-C14C-5EB4-47AC-E79144F7761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2124145" y="5173613"/>
                <a:ext cx="662090" cy="478624"/>
              </a:xfrm>
              <a:prstGeom prst="rect">
                <a:avLst/>
              </a:prstGeom>
            </p:spPr>
          </p:pic>
          <p:sp>
            <p:nvSpPr>
              <p:cNvPr id="82" name="文本框 81">
                <a:extLst>
                  <a:ext uri="{FF2B5EF4-FFF2-40B4-BE49-F238E27FC236}">
                    <a16:creationId xmlns:a16="http://schemas.microsoft.com/office/drawing/2014/main" id="{AC0D5610-35EA-6A24-F89E-3A792C129900}"/>
                  </a:ext>
                </a:extLst>
              </p:cNvPr>
              <p:cNvSpPr txBox="1"/>
              <p:nvPr/>
            </p:nvSpPr>
            <p:spPr>
              <a:xfrm>
                <a:off x="583050" y="501969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83" name="图片 82">
                <a:extLst>
                  <a:ext uri="{FF2B5EF4-FFF2-40B4-BE49-F238E27FC236}">
                    <a16:creationId xmlns:a16="http://schemas.microsoft.com/office/drawing/2014/main" id="{D7F2A44B-A89C-6061-DFB9-BEA4B97D221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854010" y="5882548"/>
                <a:ext cx="662090" cy="478624"/>
              </a:xfrm>
              <a:prstGeom prst="rect">
                <a:avLst/>
              </a:prstGeom>
            </p:spPr>
          </p:pic>
          <p:pic>
            <p:nvPicPr>
              <p:cNvPr id="84" name="图片 83">
                <a:extLst>
                  <a:ext uri="{FF2B5EF4-FFF2-40B4-BE49-F238E27FC236}">
                    <a16:creationId xmlns:a16="http://schemas.microsoft.com/office/drawing/2014/main" id="{7288E015-A0D5-B0D2-FFCF-66FD0FBA165E}"/>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998790" y="5954682"/>
                <a:ext cx="662090" cy="478624"/>
              </a:xfrm>
              <a:prstGeom prst="rect">
                <a:avLst/>
              </a:prstGeom>
            </p:spPr>
          </p:pic>
          <p:pic>
            <p:nvPicPr>
              <p:cNvPr id="85" name="图片 84">
                <a:extLst>
                  <a:ext uri="{FF2B5EF4-FFF2-40B4-BE49-F238E27FC236}">
                    <a16:creationId xmlns:a16="http://schemas.microsoft.com/office/drawing/2014/main" id="{099530A6-1DAA-C1B8-A1A4-EB9DA852C16E}"/>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2143570" y="6026816"/>
                <a:ext cx="662090" cy="478624"/>
              </a:xfrm>
              <a:prstGeom prst="rect">
                <a:avLst/>
              </a:prstGeom>
            </p:spPr>
          </p:pic>
          <p:sp>
            <p:nvSpPr>
              <p:cNvPr id="86" name="文本框 85">
                <a:extLst>
                  <a:ext uri="{FF2B5EF4-FFF2-40B4-BE49-F238E27FC236}">
                    <a16:creationId xmlns:a16="http://schemas.microsoft.com/office/drawing/2014/main" id="{59ACD8DD-9E19-25FF-7467-87642F5D1E60}"/>
                  </a:ext>
                </a:extLst>
              </p:cNvPr>
              <p:cNvSpPr txBox="1"/>
              <p:nvPr/>
            </p:nvSpPr>
            <p:spPr>
              <a:xfrm>
                <a:off x="602475" y="5872895"/>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87" name="箭头: 右 233">
                <a:extLst>
                  <a:ext uri="{FF2B5EF4-FFF2-40B4-BE49-F238E27FC236}">
                    <a16:creationId xmlns:a16="http://schemas.microsoft.com/office/drawing/2014/main" id="{8EC3D889-544B-933F-E304-C90E26D0CD53}"/>
                  </a:ext>
                </a:extLst>
              </p:cNvPr>
              <p:cNvSpPr/>
              <p:nvPr/>
            </p:nvSpPr>
            <p:spPr>
              <a:xfrm>
                <a:off x="6286360" y="6246054"/>
                <a:ext cx="387339" cy="122431"/>
              </a:xfrm>
              <a:prstGeom prst="rightArrow">
                <a:avLst/>
              </a:prstGeom>
              <a:gradFill flip="none" rotWithShape="1">
                <a:gsLst>
                  <a:gs pos="0">
                    <a:srgbClr val="AE99D7"/>
                  </a:gs>
                  <a:gs pos="100000">
                    <a:srgbClr val="A7171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8" name="图片 87">
                <a:extLst>
                  <a:ext uri="{FF2B5EF4-FFF2-40B4-BE49-F238E27FC236}">
                    <a16:creationId xmlns:a16="http://schemas.microsoft.com/office/drawing/2014/main" id="{71893AE8-47D9-8F72-C743-15D840AA3AD2}"/>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6777645" y="5732822"/>
                <a:ext cx="680693" cy="478624"/>
              </a:xfrm>
              <a:prstGeom prst="rect">
                <a:avLst/>
              </a:prstGeom>
            </p:spPr>
          </p:pic>
          <p:pic>
            <p:nvPicPr>
              <p:cNvPr id="89" name="图片 88">
                <a:extLst>
                  <a:ext uri="{FF2B5EF4-FFF2-40B4-BE49-F238E27FC236}">
                    <a16:creationId xmlns:a16="http://schemas.microsoft.com/office/drawing/2014/main" id="{28A343FC-01E0-1327-72BB-298685F45EF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6916825" y="5838780"/>
                <a:ext cx="680693" cy="478624"/>
              </a:xfrm>
              <a:prstGeom prst="rect">
                <a:avLst/>
              </a:prstGeom>
            </p:spPr>
          </p:pic>
          <p:pic>
            <p:nvPicPr>
              <p:cNvPr id="90" name="图片 89">
                <a:extLst>
                  <a:ext uri="{FF2B5EF4-FFF2-40B4-BE49-F238E27FC236}">
                    <a16:creationId xmlns:a16="http://schemas.microsoft.com/office/drawing/2014/main" id="{DE169B04-7091-9360-EBBC-D8FBE3674245}"/>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7108690" y="5889861"/>
                <a:ext cx="680693" cy="478624"/>
              </a:xfrm>
              <a:prstGeom prst="rect">
                <a:avLst/>
              </a:prstGeom>
            </p:spPr>
          </p:pic>
          <p:pic>
            <p:nvPicPr>
              <p:cNvPr id="91" name="图片 90">
                <a:extLst>
                  <a:ext uri="{FF2B5EF4-FFF2-40B4-BE49-F238E27FC236}">
                    <a16:creationId xmlns:a16="http://schemas.microsoft.com/office/drawing/2014/main" id="{D5FCC325-9199-F310-6974-AE619627381E}"/>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8256450" y="5090018"/>
                <a:ext cx="662090" cy="478624"/>
              </a:xfrm>
              <a:prstGeom prst="rect">
                <a:avLst/>
              </a:prstGeom>
            </p:spPr>
          </p:pic>
          <p:pic>
            <p:nvPicPr>
              <p:cNvPr id="92" name="图片 91">
                <a:extLst>
                  <a:ext uri="{FF2B5EF4-FFF2-40B4-BE49-F238E27FC236}">
                    <a16:creationId xmlns:a16="http://schemas.microsoft.com/office/drawing/2014/main" id="{068FD745-03FE-3C9F-D68F-FECAF521FE20}"/>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8395630" y="5195976"/>
                <a:ext cx="662090" cy="478624"/>
              </a:xfrm>
              <a:prstGeom prst="rect">
                <a:avLst/>
              </a:prstGeom>
            </p:spPr>
          </p:pic>
          <p:pic>
            <p:nvPicPr>
              <p:cNvPr id="93" name="图片 92">
                <a:extLst>
                  <a:ext uri="{FF2B5EF4-FFF2-40B4-BE49-F238E27FC236}">
                    <a16:creationId xmlns:a16="http://schemas.microsoft.com/office/drawing/2014/main" id="{6C274469-1E34-DA5D-55D8-D4BBB854CF1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8587495" y="5247057"/>
                <a:ext cx="662090" cy="478624"/>
              </a:xfrm>
              <a:prstGeom prst="rect">
                <a:avLst/>
              </a:prstGeom>
            </p:spPr>
          </p:pic>
          <p:pic>
            <p:nvPicPr>
              <p:cNvPr id="94" name="图片 93">
                <a:extLst>
                  <a:ext uri="{FF2B5EF4-FFF2-40B4-BE49-F238E27FC236}">
                    <a16:creationId xmlns:a16="http://schemas.microsoft.com/office/drawing/2014/main" id="{D40AD6B8-DE13-806C-A4DE-33AB45A4EF78}"/>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9672423" y="5098173"/>
                <a:ext cx="662090" cy="478624"/>
              </a:xfrm>
              <a:prstGeom prst="rect">
                <a:avLst/>
              </a:prstGeom>
            </p:spPr>
          </p:pic>
          <p:pic>
            <p:nvPicPr>
              <p:cNvPr id="95" name="图片 94">
                <a:extLst>
                  <a:ext uri="{FF2B5EF4-FFF2-40B4-BE49-F238E27FC236}">
                    <a16:creationId xmlns:a16="http://schemas.microsoft.com/office/drawing/2014/main" id="{A3927B05-4DEF-D040-5CDA-1FE95DF77FC3}"/>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9811603" y="5204131"/>
                <a:ext cx="662090" cy="478624"/>
              </a:xfrm>
              <a:prstGeom prst="rect">
                <a:avLst/>
              </a:prstGeom>
            </p:spPr>
          </p:pic>
          <p:pic>
            <p:nvPicPr>
              <p:cNvPr id="96" name="图片 95">
                <a:extLst>
                  <a:ext uri="{FF2B5EF4-FFF2-40B4-BE49-F238E27FC236}">
                    <a16:creationId xmlns:a16="http://schemas.microsoft.com/office/drawing/2014/main" id="{92C1CA46-6F18-BD31-D06B-CD817B49CA34}"/>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0003468" y="5255212"/>
                <a:ext cx="662090" cy="478624"/>
              </a:xfrm>
              <a:prstGeom prst="rect">
                <a:avLst/>
              </a:prstGeom>
            </p:spPr>
          </p:pic>
          <p:sp>
            <p:nvSpPr>
              <p:cNvPr id="97" name="文本框 96">
                <a:extLst>
                  <a:ext uri="{FF2B5EF4-FFF2-40B4-BE49-F238E27FC236}">
                    <a16:creationId xmlns:a16="http://schemas.microsoft.com/office/drawing/2014/main" id="{C1AA5E31-A9F0-6067-AB6A-6ECEE9F0D8D9}"/>
                  </a:ext>
                </a:extLst>
              </p:cNvPr>
              <p:cNvSpPr txBox="1"/>
              <p:nvPr/>
            </p:nvSpPr>
            <p:spPr>
              <a:xfrm>
                <a:off x="6699826" y="6433429"/>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sp>
            <p:nvSpPr>
              <p:cNvPr id="98" name="文本框 97">
                <a:extLst>
                  <a:ext uri="{FF2B5EF4-FFF2-40B4-BE49-F238E27FC236}">
                    <a16:creationId xmlns:a16="http://schemas.microsoft.com/office/drawing/2014/main" id="{A0D1F8DF-D6D4-AFDC-1147-9D7221101045}"/>
                  </a:ext>
                </a:extLst>
              </p:cNvPr>
              <p:cNvSpPr txBox="1"/>
              <p:nvPr/>
            </p:nvSpPr>
            <p:spPr>
              <a:xfrm>
                <a:off x="2723097" y="408036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99" name="文本框 98">
                <a:extLst>
                  <a:ext uri="{FF2B5EF4-FFF2-40B4-BE49-F238E27FC236}">
                    <a16:creationId xmlns:a16="http://schemas.microsoft.com/office/drawing/2014/main" id="{0E1FE411-5DA5-F090-9E20-4B2F3F91A85B}"/>
                  </a:ext>
                </a:extLst>
              </p:cNvPr>
              <p:cNvSpPr txBox="1"/>
              <p:nvPr/>
            </p:nvSpPr>
            <p:spPr>
              <a:xfrm>
                <a:off x="2718909" y="490912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6755A771-CABB-759F-1609-5C47CB72FE26}"/>
                  </a:ext>
                </a:extLst>
              </p:cNvPr>
              <p:cNvSpPr txBox="1"/>
              <p:nvPr/>
            </p:nvSpPr>
            <p:spPr>
              <a:xfrm>
                <a:off x="2739884" y="5739864"/>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pic>
            <p:nvPicPr>
              <p:cNvPr id="101" name="图片 100">
                <a:extLst>
                  <a:ext uri="{FF2B5EF4-FFF2-40B4-BE49-F238E27FC236}">
                    <a16:creationId xmlns:a16="http://schemas.microsoft.com/office/drawing/2014/main" id="{A998758F-1A13-5A2D-32AA-589DCFBE6559}"/>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1060813" y="5090018"/>
                <a:ext cx="662090" cy="478624"/>
              </a:xfrm>
              <a:prstGeom prst="rect">
                <a:avLst/>
              </a:prstGeom>
            </p:spPr>
          </p:pic>
          <p:pic>
            <p:nvPicPr>
              <p:cNvPr id="102" name="图片 101">
                <a:extLst>
                  <a:ext uri="{FF2B5EF4-FFF2-40B4-BE49-F238E27FC236}">
                    <a16:creationId xmlns:a16="http://schemas.microsoft.com/office/drawing/2014/main" id="{0EDD7C66-D032-6325-E2DA-71F37655A63D}"/>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1199993" y="5195976"/>
                <a:ext cx="662090" cy="478624"/>
              </a:xfrm>
              <a:prstGeom prst="rect">
                <a:avLst/>
              </a:prstGeom>
            </p:spPr>
          </p:pic>
          <p:pic>
            <p:nvPicPr>
              <p:cNvPr id="103" name="图片 102">
                <a:extLst>
                  <a:ext uri="{FF2B5EF4-FFF2-40B4-BE49-F238E27FC236}">
                    <a16:creationId xmlns:a16="http://schemas.microsoft.com/office/drawing/2014/main" id="{84201D4C-76A3-A1EB-82A4-03D1DC149D15}"/>
                  </a:ext>
                </a:extLst>
              </p:cNvPr>
              <p:cNvPicPr>
                <a:picLocks noChangeAspect="1"/>
              </p:cNvPicPr>
              <p:nvPr/>
            </p:nvPicPr>
            <p:blipFill rotWithShape="1">
              <a:blip r:embed="rId12">
                <a:extLst>
                  <a:ext uri="{28A0092B-C50C-407E-A947-70E740481C1C}">
                    <a14:useLocalDpi xmlns:a14="http://schemas.microsoft.com/office/drawing/2010/main" val="0"/>
                  </a:ext>
                </a:extLst>
              </a:blip>
              <a:srcRect l="71226" t="52364" r="12173" b="36201"/>
              <a:stretch/>
            </p:blipFill>
            <p:spPr>
              <a:xfrm>
                <a:off x="11391858" y="5247057"/>
                <a:ext cx="662090" cy="478624"/>
              </a:xfrm>
              <a:prstGeom prst="rect">
                <a:avLst/>
              </a:prstGeom>
            </p:spPr>
          </p:pic>
          <p:cxnSp>
            <p:nvCxnSpPr>
              <p:cNvPr id="104" name="连接符: 肘形 263">
                <a:extLst>
                  <a:ext uri="{FF2B5EF4-FFF2-40B4-BE49-F238E27FC236}">
                    <a16:creationId xmlns:a16="http://schemas.microsoft.com/office/drawing/2014/main" id="{4F1EFF04-242A-9ECA-0D79-384E0E32F994}"/>
                  </a:ext>
                </a:extLst>
              </p:cNvPr>
              <p:cNvCxnSpPr>
                <a:cxnSpLocks/>
                <a:endCxn id="103" idx="2"/>
              </p:cNvCxnSpPr>
              <p:nvPr/>
            </p:nvCxnSpPr>
            <p:spPr>
              <a:xfrm flipV="1">
                <a:off x="7911604" y="5725681"/>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266">
                <a:extLst>
                  <a:ext uri="{FF2B5EF4-FFF2-40B4-BE49-F238E27FC236}">
                    <a16:creationId xmlns:a16="http://schemas.microsoft.com/office/drawing/2014/main" id="{5B77D3F9-8FBB-E6CB-1F68-CC368ADA8D20}"/>
                  </a:ext>
                </a:extLst>
              </p:cNvPr>
              <p:cNvCxnSpPr>
                <a:cxnSpLocks/>
              </p:cNvCxnSpPr>
              <p:nvPr/>
            </p:nvCxnSpPr>
            <p:spPr>
              <a:xfrm flipV="1">
                <a:off x="8799332" y="5725681"/>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269">
                <a:extLst>
                  <a:ext uri="{FF2B5EF4-FFF2-40B4-BE49-F238E27FC236}">
                    <a16:creationId xmlns:a16="http://schemas.microsoft.com/office/drawing/2014/main" id="{D217AD57-7362-A202-88DA-72482CF601C1}"/>
                  </a:ext>
                </a:extLst>
              </p:cNvPr>
              <p:cNvCxnSpPr>
                <a:cxnSpLocks/>
              </p:cNvCxnSpPr>
              <p:nvPr/>
            </p:nvCxnSpPr>
            <p:spPr>
              <a:xfrm flipV="1">
                <a:off x="10280506" y="5725681"/>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D3BB1A83-7A95-20FB-7402-8FB56AE62F90}"/>
                  </a:ext>
                </a:extLst>
              </p:cNvPr>
              <p:cNvSpPr txBox="1"/>
              <p:nvPr/>
            </p:nvSpPr>
            <p:spPr>
              <a:xfrm>
                <a:off x="8460100" y="5739498"/>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108" name="文本框 107">
                <a:extLst>
                  <a:ext uri="{FF2B5EF4-FFF2-40B4-BE49-F238E27FC236}">
                    <a16:creationId xmlns:a16="http://schemas.microsoft.com/office/drawing/2014/main" id="{B112D715-6292-F91C-FE9B-33C762E3D7C1}"/>
                  </a:ext>
                </a:extLst>
              </p:cNvPr>
              <p:cNvSpPr txBox="1"/>
              <p:nvPr/>
            </p:nvSpPr>
            <p:spPr>
              <a:xfrm>
                <a:off x="9939274" y="574598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109" name="文本框 108">
                <a:extLst>
                  <a:ext uri="{FF2B5EF4-FFF2-40B4-BE49-F238E27FC236}">
                    <a16:creationId xmlns:a16="http://schemas.microsoft.com/office/drawing/2014/main" id="{2E45BAA6-D1EE-AC02-3485-6182BB8E2E9D}"/>
                  </a:ext>
                </a:extLst>
              </p:cNvPr>
              <p:cNvSpPr txBox="1"/>
              <p:nvPr/>
            </p:nvSpPr>
            <p:spPr>
              <a:xfrm>
                <a:off x="11373098" y="577398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110" name="文本框 109">
                <a:extLst>
                  <a:ext uri="{FF2B5EF4-FFF2-40B4-BE49-F238E27FC236}">
                    <a16:creationId xmlns:a16="http://schemas.microsoft.com/office/drawing/2014/main" id="{6BBFE437-5AC5-6FA9-FF57-6033473541BA}"/>
                  </a:ext>
                </a:extLst>
              </p:cNvPr>
              <p:cNvSpPr txBox="1"/>
              <p:nvPr/>
            </p:nvSpPr>
            <p:spPr>
              <a:xfrm>
                <a:off x="8513366" y="6186599"/>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7019F5CB-0B88-8D3C-A893-ADF6F024DB3C}"/>
                  </a:ext>
                </a:extLst>
              </p:cNvPr>
              <p:cNvSpPr txBox="1"/>
              <p:nvPr/>
            </p:nvSpPr>
            <p:spPr>
              <a:xfrm>
                <a:off x="9956950" y="6197534"/>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7B670398-2FD3-F60C-FC86-921861597F37}"/>
                  </a:ext>
                </a:extLst>
              </p:cNvPr>
              <p:cNvSpPr txBox="1"/>
              <p:nvPr/>
            </p:nvSpPr>
            <p:spPr>
              <a:xfrm>
                <a:off x="11322932" y="6199584"/>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88A1E832-6548-45BA-B185-55A21CDD3680}"/>
                  </a:ext>
                </a:extLst>
              </p:cNvPr>
              <p:cNvSpPr txBox="1"/>
              <p:nvPr/>
            </p:nvSpPr>
            <p:spPr>
              <a:xfrm>
                <a:off x="9241851" y="6522824"/>
                <a:ext cx="1962145" cy="276999"/>
              </a:xfrm>
              <a:prstGeom prst="rect">
                <a:avLst/>
              </a:prstGeom>
              <a:noFill/>
            </p:spPr>
            <p:txBody>
              <a:bodyPr wrap="square" rtlCol="0">
                <a:spAutoFit/>
              </a:bodyPr>
              <a:lstStyle/>
              <a:p>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评估生成数据有效性</a:t>
                </a:r>
              </a:p>
            </p:txBody>
          </p:sp>
        </p:grpSp>
        <p:sp>
          <p:nvSpPr>
            <p:cNvPr id="5" name="流程图: 磁盘 142">
              <a:extLst>
                <a:ext uri="{FF2B5EF4-FFF2-40B4-BE49-F238E27FC236}">
                  <a16:creationId xmlns:a16="http://schemas.microsoft.com/office/drawing/2014/main" id="{4B18A700-8444-FAED-1E3F-50CBAF840399}"/>
                </a:ext>
              </a:extLst>
            </p:cNvPr>
            <p:cNvSpPr/>
            <p:nvPr/>
          </p:nvSpPr>
          <p:spPr>
            <a:xfrm>
              <a:off x="2226068" y="2552419"/>
              <a:ext cx="955269" cy="36787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6276A01-1FED-6E21-14CB-1E6F7D25AC10}"/>
                </a:ext>
              </a:extLst>
            </p:cNvPr>
            <p:cNvSpPr txBox="1"/>
            <p:nvPr/>
          </p:nvSpPr>
          <p:spPr>
            <a:xfrm>
              <a:off x="2192708" y="2658684"/>
              <a:ext cx="107627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临床数据微调</a:t>
              </a:r>
            </a:p>
          </p:txBody>
        </p:sp>
        <p:sp>
          <p:nvSpPr>
            <p:cNvPr id="7" name="文本框 6">
              <a:extLst>
                <a:ext uri="{FF2B5EF4-FFF2-40B4-BE49-F238E27FC236}">
                  <a16:creationId xmlns:a16="http://schemas.microsoft.com/office/drawing/2014/main" id="{B6291C33-1A78-1F1B-0AB5-98B2040D05F0}"/>
                </a:ext>
              </a:extLst>
            </p:cNvPr>
            <p:cNvSpPr txBox="1"/>
            <p:nvPr/>
          </p:nvSpPr>
          <p:spPr>
            <a:xfrm>
              <a:off x="2336190" y="924395"/>
              <a:ext cx="1023659"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a:t>
              </a:r>
            </a:p>
          </p:txBody>
        </p:sp>
        <p:sp>
          <p:nvSpPr>
            <p:cNvPr id="8" name="箭头: 右 150">
              <a:extLst>
                <a:ext uri="{FF2B5EF4-FFF2-40B4-BE49-F238E27FC236}">
                  <a16:creationId xmlns:a16="http://schemas.microsoft.com/office/drawing/2014/main" id="{85704F97-2E36-DD0C-FD3E-DC209D42D7CC}"/>
                </a:ext>
              </a:extLst>
            </p:cNvPr>
            <p:cNvSpPr/>
            <p:nvPr/>
          </p:nvSpPr>
          <p:spPr>
            <a:xfrm rot="5400000">
              <a:off x="2619862" y="214829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47" name="文本框 46">
            <a:extLst>
              <a:ext uri="{FF2B5EF4-FFF2-40B4-BE49-F238E27FC236}">
                <a16:creationId xmlns:a16="http://schemas.microsoft.com/office/drawing/2014/main" id="{D3D05ED7-FE9E-8E0B-AA73-2BE11776B922}"/>
              </a:ext>
            </a:extLst>
          </p:cNvPr>
          <p:cNvSpPr txBox="1"/>
          <p:nvPr/>
        </p:nvSpPr>
        <p:spPr>
          <a:xfrm>
            <a:off x="3407123" y="8352842"/>
            <a:ext cx="8701285"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2</a:t>
            </a:r>
            <a:r>
              <a:rPr lang="zh-CN" altLang="en-US" dirty="0">
                <a:latin typeface="SimSun" panose="02010600030101010101" pitchFamily="2" charset="-122"/>
                <a:ea typeface="SimSun" panose="02010600030101010101" pitchFamily="2" charset="-122"/>
              </a:rPr>
              <a:t> 基于条件去噪扩散概率模型的生成脑肿瘤图像研究流程图</a:t>
            </a:r>
          </a:p>
        </p:txBody>
      </p:sp>
      <p:sp>
        <p:nvSpPr>
          <p:cNvPr id="53" name="文本框 52">
            <a:extLst>
              <a:ext uri="{FF2B5EF4-FFF2-40B4-BE49-F238E27FC236}">
                <a16:creationId xmlns:a16="http://schemas.microsoft.com/office/drawing/2014/main" id="{98225EBA-892E-E815-290D-CC0216FF8321}"/>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10</a:t>
            </a:r>
            <a:endParaRPr kumimoji="1" lang="zh-CN" altLang="en-US"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92C9580-18DC-15BF-2C76-2F9F5DDAF24A}"/>
              </a:ext>
            </a:extLst>
          </p:cNvPr>
          <p:cNvSpPr/>
          <p:nvPr/>
        </p:nvSpPr>
        <p:spPr>
          <a:xfrm>
            <a:off x="62347" y="1058955"/>
            <a:ext cx="14174163" cy="7050929"/>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sp>
        <p:nvSpPr>
          <p:cNvPr id="153" name="矩形 152">
            <a:extLst>
              <a:ext uri="{FF2B5EF4-FFF2-40B4-BE49-F238E27FC236}">
                <a16:creationId xmlns:a16="http://schemas.microsoft.com/office/drawing/2014/main" id="{19779096-EB6A-3478-2F08-E206D2F72200}"/>
              </a:ext>
            </a:extLst>
          </p:cNvPr>
          <p:cNvSpPr/>
          <p:nvPr/>
        </p:nvSpPr>
        <p:spPr>
          <a:xfrm>
            <a:off x="4749038" y="838613"/>
            <a:ext cx="5297392" cy="440684"/>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Sun" panose="02010600030101010101" pitchFamily="2" charset="-122"/>
                <a:ea typeface="SimSun" panose="02010600030101010101" pitchFamily="2" charset="-122"/>
              </a:rPr>
              <a:t>基于条件去噪扩散概率模型的生成</a:t>
            </a:r>
          </a:p>
        </p:txBody>
      </p:sp>
    </p:spTree>
    <p:extLst>
      <p:ext uri="{BB962C8B-B14F-4D97-AF65-F5344CB8AC3E}">
        <p14:creationId xmlns:p14="http://schemas.microsoft.com/office/powerpoint/2010/main" val="18548064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15" name="文本框 14"/>
          <p:cNvSpPr txBox="1"/>
          <p:nvPr/>
        </p:nvSpPr>
        <p:spPr>
          <a:xfrm>
            <a:off x="804757" y="1056637"/>
            <a:ext cx="10590664" cy="656846"/>
          </a:xfrm>
          <a:prstGeom prst="rect">
            <a:avLst/>
          </a:prstGeom>
          <a:noFill/>
        </p:spPr>
        <p:txBody>
          <a:bodyPr wrap="square" rtlCol="0" anchor="t">
            <a:spAutoFit/>
          </a:bodyPr>
          <a:lstStyle/>
          <a:p>
            <a:pPr algn="just" fontAlgn="auto">
              <a:lnSpc>
                <a:spcPct val="150000"/>
              </a:lnSpc>
              <a:spcAft>
                <a:spcPts val="600"/>
              </a:spcAft>
              <a:buClrTx/>
              <a:buSzTx/>
              <a:buNone/>
            </a:pPr>
            <a:r>
              <a:rPr lang="zh-CN" altLang="zh-CN" sz="2800" b="1" dirty="0">
                <a:latin typeface="Times New Roman" panose="02020603050405020304" charset="0"/>
                <a:ea typeface="宋体" panose="02010600030101010101" pitchFamily="2" charset="-122"/>
                <a:cs typeface="Times New Roman" panose="02020603050405020304" charset="0"/>
                <a:sym typeface="+mn-ea"/>
              </a:rPr>
              <a:t>研究内容</a:t>
            </a:r>
            <a:r>
              <a:rPr lang="zh-CN" altLang="en-US" sz="2800" b="1" dirty="0">
                <a:latin typeface="Times New Roman" panose="02020603050405020304" charset="0"/>
                <a:ea typeface="宋体" panose="02010600030101010101" pitchFamily="2" charset="-122"/>
                <a:cs typeface="Times New Roman" panose="02020603050405020304" charset="0"/>
                <a:sym typeface="+mn-ea"/>
              </a:rPr>
              <a:t>二</a:t>
            </a:r>
            <a:r>
              <a:rPr lang="zh-CN" altLang="zh-CN" sz="2800" b="1" dirty="0">
                <a:latin typeface="Times New Roman" panose="02020603050405020304" charset="0"/>
                <a:ea typeface="宋体" panose="02010600030101010101" pitchFamily="2" charset="-122"/>
                <a:cs typeface="Times New Roman" panose="02020603050405020304" charset="0"/>
                <a:sym typeface="+mn-ea"/>
              </a:rPr>
              <a:t>：</a:t>
            </a:r>
            <a:r>
              <a:rPr lang="zh-CN" altLang="en-US" sz="2800" b="1" dirty="0">
                <a:latin typeface="Times New Roman" panose="02020603050405020304" charset="0"/>
                <a:ea typeface="宋体" panose="02010600030101010101" pitchFamily="2" charset="-122"/>
                <a:cs typeface="Times New Roman" panose="02020603050405020304" charset="0"/>
                <a:sym typeface="+mn-ea"/>
              </a:rPr>
              <a:t>基于轮廓感知引导的脑肿瘤图像分类研究</a:t>
            </a:r>
          </a:p>
        </p:txBody>
      </p:sp>
      <p:sp>
        <p:nvSpPr>
          <p:cNvPr id="3" name="文本框 2">
            <a:extLst>
              <a:ext uri="{FF2B5EF4-FFF2-40B4-BE49-F238E27FC236}">
                <a16:creationId xmlns:a16="http://schemas.microsoft.com/office/drawing/2014/main" id="{68D03F1F-B800-5F9E-341C-B6AB73A337C7}"/>
              </a:ext>
            </a:extLst>
          </p:cNvPr>
          <p:cNvSpPr txBox="1"/>
          <p:nvPr/>
        </p:nvSpPr>
        <p:spPr>
          <a:xfrm>
            <a:off x="745799" y="2138232"/>
            <a:ext cx="13313101" cy="3903954"/>
          </a:xfrm>
          <a:prstGeom prst="rect">
            <a:avLst/>
          </a:prstGeom>
          <a:noFill/>
        </p:spPr>
        <p:txBody>
          <a:bodyPr wrap="square" rtlCol="0">
            <a:spAutoFit/>
          </a:bodyPr>
          <a:lstStyle/>
          <a:p>
            <a:pPr marL="342900" lvl="1" indent="-342900">
              <a:lnSpc>
                <a:spcPct val="150000"/>
              </a:lnSpc>
              <a:buFont typeface="Wingdings" panose="05000000000000000000" charset="0"/>
              <a:buChar char="l"/>
            </a:pPr>
            <a:r>
              <a:rPr lang="zh-CN" sz="2400" b="1" dirty="0">
                <a:latin typeface="Times New Roman" panose="02020603050405020304" charset="0"/>
                <a:ea typeface="宋体" panose="02010600030101010101" pitchFamily="2" charset="-122"/>
                <a:cs typeface="Times New Roman" panose="02020603050405020304" charset="0"/>
                <a:sym typeface="+mn-ea"/>
              </a:rPr>
              <a:t>拟解决的关键问题</a:t>
            </a:r>
            <a:r>
              <a:rPr lang="zh-CN" altLang="en-US" sz="2400" b="1"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脑胶质瘤级别间纹理表型相似、对比度不足且边界模糊导致分级困难</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endParaRPr>
          </a:p>
          <a:p>
            <a:pPr marL="342900" lvl="1" indent="-342900">
              <a:lnSpc>
                <a:spcPct val="150000"/>
              </a:lnSpc>
              <a:buFont typeface="Wingdings" panose="05000000000000000000" charset="0"/>
              <a:buChar char="l"/>
            </a:pPr>
            <a:endPar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342900" lvl="1" indent="-342900" fontAlgn="auto">
              <a:lnSpc>
                <a:spcPct val="150000"/>
              </a:lnSpc>
              <a:buFont typeface="Wingdings" panose="05000000000000000000" charset="0"/>
              <a:buChar char="l"/>
            </a:pPr>
            <a:r>
              <a:rPr lang="zh-CN" altLang="en-US" sz="2400" b="1" dirty="0">
                <a:latin typeface="Times New Roman" panose="02020603050405020304" charset="0"/>
                <a:ea typeface="宋体" panose="02010600030101010101" pitchFamily="2" charset="-122"/>
                <a:cs typeface="Times New Roman" panose="02020603050405020304" charset="0"/>
                <a:sym typeface="+mn-ea"/>
              </a:rPr>
              <a:t>解决思路：</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明确模态特异性，考虑融合</a:t>
            </a:r>
            <a:r>
              <a:rPr lang="en-US" altLang="zh-CN" sz="2400" b="1" dirty="0">
                <a:latin typeface="Times New Roman" panose="02020603050405020304" charset="0"/>
                <a:ea typeface="宋体" panose="02010600030101010101" pitchFamily="2" charset="-122"/>
                <a:cs typeface="Times New Roman" panose="02020603050405020304" charset="0"/>
                <a:sym typeface="+mn-ea"/>
              </a:rPr>
              <a:t>MRI</a:t>
            </a:r>
            <a:r>
              <a:rPr lang="zh-CN" altLang="en-US" sz="2400" b="1" dirty="0">
                <a:latin typeface="Times New Roman" panose="02020603050405020304" charset="0"/>
                <a:ea typeface="宋体" panose="02010600030101010101" pitchFamily="2" charset="-122"/>
                <a:cs typeface="Times New Roman" panose="02020603050405020304" charset="0"/>
                <a:sym typeface="+mn-ea"/>
              </a:rPr>
              <a:t>和</a:t>
            </a:r>
            <a:r>
              <a:rPr lang="en-US" altLang="zh-CN" sz="2400" b="1" dirty="0">
                <a:latin typeface="Times New Roman" panose="02020603050405020304" charset="0"/>
                <a:ea typeface="宋体" panose="02010600030101010101" pitchFamily="2" charset="-122"/>
                <a:cs typeface="Times New Roman" panose="02020603050405020304" charset="0"/>
                <a:sym typeface="+mn-ea"/>
              </a:rPr>
              <a:t>Mask</a:t>
            </a:r>
            <a:r>
              <a:rPr lang="zh-CN" altLang="en-US" sz="2400" b="1" dirty="0">
                <a:latin typeface="Times New Roman" panose="02020603050405020304" charset="0"/>
                <a:ea typeface="宋体" panose="02010600030101010101" pitchFamily="2" charset="-122"/>
                <a:cs typeface="Times New Roman" panose="02020603050405020304" charset="0"/>
                <a:sym typeface="+mn-ea"/>
              </a:rPr>
              <a:t>图像特征，实现</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特征互补</a:t>
            </a:r>
            <a:r>
              <a:rPr lang="zh-CN" altLang="en-US" sz="2400" b="1" dirty="0">
                <a:latin typeface="Times New Roman" panose="02020603050405020304" charset="0"/>
                <a:ea typeface="宋体" panose="02010600030101010101" pitchFamily="2" charset="-122"/>
                <a:cs typeface="Times New Roman" panose="02020603050405020304" charset="0"/>
                <a:sym typeface="+mn-ea"/>
              </a:rPr>
              <a:t>；</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考虑融合通道注意力和空间注意力，使用残差式门控连接；</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整合双分支图像特征的信息，</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自动调整权重</a:t>
            </a:r>
            <a:r>
              <a:rPr lang="zh-CN" altLang="en-US" sz="2400" b="1" dirty="0">
                <a:latin typeface="Times New Roman" panose="02020603050405020304" charset="0"/>
                <a:ea typeface="宋体" panose="02010600030101010101" pitchFamily="2" charset="-122"/>
                <a:cs typeface="Times New Roman" panose="02020603050405020304" charset="0"/>
                <a:sym typeface="+mn-ea"/>
              </a:rPr>
              <a:t>，提高分类效果。</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p:txBody>
      </p:sp>
      <p:sp>
        <p:nvSpPr>
          <p:cNvPr id="2" name="文本框 1">
            <a:extLst>
              <a:ext uri="{FF2B5EF4-FFF2-40B4-BE49-F238E27FC236}">
                <a16:creationId xmlns:a16="http://schemas.microsoft.com/office/drawing/2014/main" id="{7DA189D6-4F55-FDF9-C349-2646BC1B2F8B}"/>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11</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95863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BDD69B64-AE6E-42EE-61AC-77812D4756A1}"/>
              </a:ext>
            </a:extLst>
          </p:cNvPr>
          <p:cNvGrpSpPr/>
          <p:nvPr/>
        </p:nvGrpSpPr>
        <p:grpSpPr>
          <a:xfrm>
            <a:off x="113025" y="1092705"/>
            <a:ext cx="14174163" cy="7271271"/>
            <a:chOff x="95693" y="544395"/>
            <a:chExt cx="12000614" cy="6156252"/>
          </a:xfrm>
        </p:grpSpPr>
        <p:grpSp>
          <p:nvGrpSpPr>
            <p:cNvPr id="45" name="组合 44">
              <a:extLst>
                <a:ext uri="{FF2B5EF4-FFF2-40B4-BE49-F238E27FC236}">
                  <a16:creationId xmlns:a16="http://schemas.microsoft.com/office/drawing/2014/main" id="{03E7B436-9823-C7CE-1ED3-6CA2CAB530C5}"/>
                </a:ext>
              </a:extLst>
            </p:cNvPr>
            <p:cNvGrpSpPr/>
            <p:nvPr/>
          </p:nvGrpSpPr>
          <p:grpSpPr>
            <a:xfrm>
              <a:off x="95693" y="544395"/>
              <a:ext cx="12000614" cy="6156252"/>
              <a:chOff x="0" y="462516"/>
              <a:chExt cx="12192000" cy="6140303"/>
            </a:xfrm>
          </p:grpSpPr>
          <p:grpSp>
            <p:nvGrpSpPr>
              <p:cNvPr id="42" name="组合 41">
                <a:extLst>
                  <a:ext uri="{FF2B5EF4-FFF2-40B4-BE49-F238E27FC236}">
                    <a16:creationId xmlns:a16="http://schemas.microsoft.com/office/drawing/2014/main" id="{54B79459-B3D7-88A7-5B09-093ECEF818E6}"/>
                  </a:ext>
                </a:extLst>
              </p:cNvPr>
              <p:cNvGrpSpPr/>
              <p:nvPr/>
            </p:nvGrpSpPr>
            <p:grpSpPr>
              <a:xfrm>
                <a:off x="294292" y="922767"/>
                <a:ext cx="11770117" cy="5494986"/>
                <a:chOff x="294292" y="922767"/>
                <a:chExt cx="11770117" cy="5494986"/>
              </a:xfrm>
            </p:grpSpPr>
            <p:grpSp>
              <p:nvGrpSpPr>
                <p:cNvPr id="7" name="组合 6">
                  <a:extLst>
                    <a:ext uri="{FF2B5EF4-FFF2-40B4-BE49-F238E27FC236}">
                      <a16:creationId xmlns:a16="http://schemas.microsoft.com/office/drawing/2014/main" id="{BD442C49-FD83-4EA0-8D7C-BF31F29BF341}"/>
                    </a:ext>
                  </a:extLst>
                </p:cNvPr>
                <p:cNvGrpSpPr/>
                <p:nvPr/>
              </p:nvGrpSpPr>
              <p:grpSpPr>
                <a:xfrm>
                  <a:off x="294292" y="1626783"/>
                  <a:ext cx="1239449" cy="913013"/>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3"/>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3"/>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3"/>
                  <a:stretch>
                    <a:fillRect/>
                  </a:stretch>
                </p:blipFill>
                <p:spPr>
                  <a:xfrm>
                    <a:off x="930071" y="915374"/>
                    <a:ext cx="696405" cy="516733"/>
                  </a:xfrm>
                  <a:prstGeom prst="rect">
                    <a:avLst/>
                  </a:prstGeom>
                </p:spPr>
              </p:pic>
            </p:grpSp>
            <p:grpSp>
              <p:nvGrpSpPr>
                <p:cNvPr id="2" name="组合 1">
                  <a:extLst>
                    <a:ext uri="{FF2B5EF4-FFF2-40B4-BE49-F238E27FC236}">
                      <a16:creationId xmlns:a16="http://schemas.microsoft.com/office/drawing/2014/main" id="{33DD90AC-C457-2C86-EF9F-8E0E48A06D3E}"/>
                    </a:ext>
                  </a:extLst>
                </p:cNvPr>
                <p:cNvGrpSpPr/>
                <p:nvPr/>
              </p:nvGrpSpPr>
              <p:grpSpPr>
                <a:xfrm>
                  <a:off x="404924" y="4217209"/>
                  <a:ext cx="1128817" cy="1133474"/>
                  <a:chOff x="3020274" y="4063592"/>
                  <a:chExt cx="565034" cy="553165"/>
                </a:xfrm>
              </p:grpSpPr>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4"/>
                  <a:stretch>
                    <a:fillRect/>
                  </a:stretch>
                </p:blipFill>
                <p:spPr>
                  <a:xfrm>
                    <a:off x="3020274" y="4063592"/>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4"/>
                  <a:stretch>
                    <a:fillRect/>
                  </a:stretch>
                </p:blipFill>
                <p:spPr>
                  <a:xfrm>
                    <a:off x="3117347" y="4176966"/>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4"/>
                  <a:stretch>
                    <a:fillRect/>
                  </a:stretch>
                </p:blipFill>
                <p:spPr>
                  <a:xfrm>
                    <a:off x="3195421" y="4290340"/>
                    <a:ext cx="389887" cy="326417"/>
                  </a:xfrm>
                  <a:prstGeom prst="rect">
                    <a:avLst/>
                  </a:prstGeom>
                </p:spPr>
              </p:pic>
            </p:grpSp>
            <p:pic>
              <p:nvPicPr>
                <p:cNvPr id="13" name="图片 12">
                  <a:extLst>
                    <a:ext uri="{FF2B5EF4-FFF2-40B4-BE49-F238E27FC236}">
                      <a16:creationId xmlns:a16="http://schemas.microsoft.com/office/drawing/2014/main" id="{5813983A-2289-5243-71CD-C32B4525C9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56143" y="922767"/>
                  <a:ext cx="4460520" cy="2913704"/>
                </a:xfrm>
                <a:prstGeom prst="rect">
                  <a:avLst/>
                </a:prstGeom>
              </p:spPr>
            </p:pic>
            <p:sp>
              <p:nvSpPr>
                <p:cNvPr id="15" name="箭头: 右 38">
                  <a:extLst>
                    <a:ext uri="{FF2B5EF4-FFF2-40B4-BE49-F238E27FC236}">
                      <a16:creationId xmlns:a16="http://schemas.microsoft.com/office/drawing/2014/main" id="{1786C68E-36EE-C4F5-ACB0-F1AB021C0B23}"/>
                    </a:ext>
                  </a:extLst>
                </p:cNvPr>
                <p:cNvSpPr/>
                <p:nvPr/>
              </p:nvSpPr>
              <p:spPr>
                <a:xfrm>
                  <a:off x="1722405" y="1974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611"/>
                </a:p>
              </p:txBody>
            </p:sp>
            <p:pic>
              <p:nvPicPr>
                <p:cNvPr id="27" name="图片 26">
                  <a:extLst>
                    <a:ext uri="{FF2B5EF4-FFF2-40B4-BE49-F238E27FC236}">
                      <a16:creationId xmlns:a16="http://schemas.microsoft.com/office/drawing/2014/main" id="{00E85CD0-8BBF-6D19-BAAC-217CAA1634E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95592" y="4027550"/>
                  <a:ext cx="4478179" cy="2390203"/>
                </a:xfrm>
                <a:prstGeom prst="rect">
                  <a:avLst/>
                </a:prstGeom>
              </p:spPr>
            </p:pic>
            <p:sp>
              <p:nvSpPr>
                <p:cNvPr id="22" name="箭头: 右 38">
                  <a:extLst>
                    <a:ext uri="{FF2B5EF4-FFF2-40B4-BE49-F238E27FC236}">
                      <a16:creationId xmlns:a16="http://schemas.microsoft.com/office/drawing/2014/main" id="{B7BA29F1-8D9E-CBAE-B4B1-1CE290CC9BCF}"/>
                    </a:ext>
                  </a:extLst>
                </p:cNvPr>
                <p:cNvSpPr/>
                <p:nvPr/>
              </p:nvSpPr>
              <p:spPr>
                <a:xfrm>
                  <a:off x="1722405" y="4783946"/>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611" dirty="0"/>
                </a:p>
              </p:txBody>
            </p:sp>
            <p:pic>
              <p:nvPicPr>
                <p:cNvPr id="8" name="图片 7">
                  <a:extLst>
                    <a:ext uri="{FF2B5EF4-FFF2-40B4-BE49-F238E27FC236}">
                      <a16:creationId xmlns:a16="http://schemas.microsoft.com/office/drawing/2014/main" id="{C12C18CA-01B2-E022-3FDB-01100C5761F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1020727"/>
                  <a:ext cx="1910680" cy="2849958"/>
                </a:xfrm>
                <a:prstGeom prst="rect">
                  <a:avLst/>
                </a:prstGeom>
              </p:spPr>
            </p:pic>
            <p:pic>
              <p:nvPicPr>
                <p:cNvPr id="10" name="图片 9">
                  <a:extLst>
                    <a:ext uri="{FF2B5EF4-FFF2-40B4-BE49-F238E27FC236}">
                      <a16:creationId xmlns:a16="http://schemas.microsoft.com/office/drawing/2014/main" id="{826D2BB2-8B0A-EE52-92C5-E2AA31C78D3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4048047"/>
                  <a:ext cx="1910680" cy="2298979"/>
                </a:xfrm>
                <a:prstGeom prst="rect">
                  <a:avLst/>
                </a:prstGeom>
              </p:spPr>
            </p:pic>
            <p:sp>
              <p:nvSpPr>
                <p:cNvPr id="11" name="箭头: 右 38">
                  <a:extLst>
                    <a:ext uri="{FF2B5EF4-FFF2-40B4-BE49-F238E27FC236}">
                      <a16:creationId xmlns:a16="http://schemas.microsoft.com/office/drawing/2014/main" id="{81F66E14-5313-3DC2-23BA-56B2D1F54B01}"/>
                    </a:ext>
                  </a:extLst>
                </p:cNvPr>
                <p:cNvSpPr/>
                <p:nvPr/>
              </p:nvSpPr>
              <p:spPr>
                <a:xfrm>
                  <a:off x="6245342" y="198330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611"/>
                </a:p>
              </p:txBody>
            </p:sp>
            <p:sp>
              <p:nvSpPr>
                <p:cNvPr id="14" name="箭头: 右 38">
                  <a:extLst>
                    <a:ext uri="{FF2B5EF4-FFF2-40B4-BE49-F238E27FC236}">
                      <a16:creationId xmlns:a16="http://schemas.microsoft.com/office/drawing/2014/main" id="{21F5CA69-D3AA-9DE7-B39C-5E6B835B7B83}"/>
                    </a:ext>
                  </a:extLst>
                </p:cNvPr>
                <p:cNvSpPr/>
                <p:nvPr/>
              </p:nvSpPr>
              <p:spPr>
                <a:xfrm>
                  <a:off x="6273771" y="47985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611"/>
                </a:p>
              </p:txBody>
            </p:sp>
            <p:cxnSp>
              <p:nvCxnSpPr>
                <p:cNvPr id="18" name="肘形连接符 17">
                  <a:extLst>
                    <a:ext uri="{FF2B5EF4-FFF2-40B4-BE49-F238E27FC236}">
                      <a16:creationId xmlns:a16="http://schemas.microsoft.com/office/drawing/2014/main" id="{834E49F2-F381-ECDE-2A58-94F5B651D48B}"/>
                    </a:ext>
                  </a:extLst>
                </p:cNvPr>
                <p:cNvCxnSpPr>
                  <a:cxnSpLocks/>
                  <a:stCxn id="8" idx="3"/>
                  <a:endCxn id="10" idx="3"/>
                </p:cNvCxnSpPr>
                <p:nvPr/>
              </p:nvCxnSpPr>
              <p:spPr>
                <a:xfrm>
                  <a:off x="8361082" y="2445706"/>
                  <a:ext cx="12903" cy="2751831"/>
                </a:xfrm>
                <a:prstGeom prst="bentConnector3">
                  <a:avLst>
                    <a:gd name="adj1" fmla="val 1800000"/>
                  </a:avLst>
                </a:prstGeom>
                <a:ln w="28575"/>
              </p:spPr>
              <p:style>
                <a:lnRef idx="1">
                  <a:schemeClr val="dk1"/>
                </a:lnRef>
                <a:fillRef idx="0">
                  <a:schemeClr val="dk1"/>
                </a:fillRef>
                <a:effectRef idx="0">
                  <a:schemeClr val="dk1"/>
                </a:effectRef>
                <a:fontRef idx="minor">
                  <a:schemeClr val="tx1"/>
                </a:fontRef>
              </p:style>
            </p:cxnSp>
            <p:sp>
              <p:nvSpPr>
                <p:cNvPr id="23" name="椭圆 22">
                  <a:extLst>
                    <a:ext uri="{FF2B5EF4-FFF2-40B4-BE49-F238E27FC236}">
                      <a16:creationId xmlns:a16="http://schemas.microsoft.com/office/drawing/2014/main" id="{0CDCE5DD-97D1-59FB-91FE-2564FCFC8137}"/>
                    </a:ext>
                  </a:extLst>
                </p:cNvPr>
                <p:cNvSpPr/>
                <p:nvPr/>
              </p:nvSpPr>
              <p:spPr>
                <a:xfrm>
                  <a:off x="8373675" y="3653808"/>
                  <a:ext cx="428400" cy="433754"/>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611" dirty="0">
                      <a:solidFill>
                        <a:schemeClr val="tx1"/>
                      </a:solidFill>
                      <a:latin typeface="Times New Roman" panose="02020603050405020304" pitchFamily="18" charset="0"/>
                      <a:cs typeface="Times New Roman" panose="02020603050405020304" pitchFamily="18" charset="0"/>
                    </a:rPr>
                    <a:t>C</a:t>
                  </a:r>
                  <a:endParaRPr kumimoji="1" lang="zh-CN" altLang="en-US" sz="2611" dirty="0">
                    <a:solidFill>
                      <a:schemeClr val="tx1"/>
                    </a:solidFill>
                    <a:latin typeface="Times New Roman" panose="02020603050405020304" pitchFamily="18" charset="0"/>
                    <a:cs typeface="Times New Roman" panose="02020603050405020304" pitchFamily="18" charset="0"/>
                  </a:endParaRPr>
                </a:p>
              </p:txBody>
            </p:sp>
            <p:cxnSp>
              <p:nvCxnSpPr>
                <p:cNvPr id="25" name="直线箭头连接符 24">
                  <a:extLst>
                    <a:ext uri="{FF2B5EF4-FFF2-40B4-BE49-F238E27FC236}">
                      <a16:creationId xmlns:a16="http://schemas.microsoft.com/office/drawing/2014/main" id="{12DBA083-3008-DAA6-D201-A2200F06368C}"/>
                    </a:ext>
                  </a:extLst>
                </p:cNvPr>
                <p:cNvCxnSpPr>
                  <a:stCxn id="23" idx="6"/>
                </p:cNvCxnSpPr>
                <p:nvPr/>
              </p:nvCxnSpPr>
              <p:spPr>
                <a:xfrm>
                  <a:off x="8802075"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2AA97DF6-1D6E-6986-3341-FB799FB36596}"/>
                    </a:ext>
                  </a:extLst>
                </p:cNvPr>
                <p:cNvSpPr txBox="1"/>
                <p:nvPr/>
              </p:nvSpPr>
              <p:spPr>
                <a:xfrm rot="10800000">
                  <a:off x="9188612" y="2370426"/>
                  <a:ext cx="504433" cy="2828885"/>
                </a:xfrm>
                <a:prstGeom prst="rect">
                  <a:avLst/>
                </a:prstGeom>
                <a:solidFill>
                  <a:schemeClr val="accent6">
                    <a:lumMod val="20000"/>
                    <a:lumOff val="80000"/>
                  </a:schemeClr>
                </a:solidFill>
                <a:ln>
                  <a:solidFill>
                    <a:schemeClr val="accent6">
                      <a:lumMod val="60000"/>
                      <a:lumOff val="40000"/>
                    </a:schemeClr>
                  </a:solidFill>
                </a:ln>
              </p:spPr>
              <p:txBody>
                <a:bodyPr vert="eaVert" wrap="square" rtlCol="0">
                  <a:spAutoFit/>
                </a:bodyPr>
                <a:lstStyle/>
                <a:p>
                  <a:pPr algn="ctr"/>
                  <a:r>
                    <a:rPr kumimoji="1" lang="en-US" altLang="zh-CN" sz="2611" dirty="0"/>
                    <a:t>Global</a:t>
                  </a:r>
                  <a:r>
                    <a:rPr kumimoji="1" lang="zh-CN" altLang="en-US" sz="2611" dirty="0"/>
                    <a:t> </a:t>
                  </a:r>
                  <a:r>
                    <a:rPr kumimoji="1" lang="en-US" altLang="zh-CN" sz="2611" dirty="0"/>
                    <a:t>Average</a:t>
                  </a:r>
                  <a:r>
                    <a:rPr kumimoji="1" lang="zh-CN" altLang="en-US" sz="2611" dirty="0"/>
                    <a:t> </a:t>
                  </a:r>
                  <a:r>
                    <a:rPr kumimoji="1" lang="en-US" altLang="zh-CN" sz="2611" dirty="0"/>
                    <a:t>Pooling</a:t>
                  </a:r>
                  <a:endParaRPr kumimoji="1" lang="zh-CN" altLang="en-US" sz="2611" dirty="0"/>
                </a:p>
              </p:txBody>
            </p:sp>
            <p:cxnSp>
              <p:nvCxnSpPr>
                <p:cNvPr id="30" name="直线箭头连接符 29">
                  <a:extLst>
                    <a:ext uri="{FF2B5EF4-FFF2-40B4-BE49-F238E27FC236}">
                      <a16:creationId xmlns:a16="http://schemas.microsoft.com/office/drawing/2014/main" id="{5EB9F467-EBD9-9D96-4EE8-0D43D3D7E816}"/>
                    </a:ext>
                  </a:extLst>
                </p:cNvPr>
                <p:cNvCxnSpPr/>
                <p:nvPr/>
              </p:nvCxnSpPr>
              <p:spPr>
                <a:xfrm>
                  <a:off x="9671660"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8A965048-163C-8C16-D601-CF514A94286F}"/>
                    </a:ext>
                  </a:extLst>
                </p:cNvPr>
                <p:cNvSpPr txBox="1"/>
                <p:nvPr/>
              </p:nvSpPr>
              <p:spPr>
                <a:xfrm rot="10800000">
                  <a:off x="10036258" y="2370426"/>
                  <a:ext cx="504433" cy="2828885"/>
                </a:xfrm>
                <a:prstGeom prst="rect">
                  <a:avLst/>
                </a:prstGeom>
                <a:solidFill>
                  <a:schemeClr val="accent1">
                    <a:lumMod val="20000"/>
                    <a:lumOff val="80000"/>
                  </a:schemeClr>
                </a:solidFill>
                <a:ln>
                  <a:solidFill>
                    <a:schemeClr val="accent1">
                      <a:lumMod val="60000"/>
                      <a:lumOff val="40000"/>
                    </a:schemeClr>
                  </a:solidFill>
                </a:ln>
              </p:spPr>
              <p:txBody>
                <a:bodyPr vert="eaVert" wrap="square" rtlCol="0">
                  <a:spAutoFit/>
                </a:bodyPr>
                <a:lstStyle/>
                <a:p>
                  <a:pPr algn="ctr"/>
                  <a:r>
                    <a:rPr kumimoji="1" lang="en-US" altLang="zh-CN" sz="2611" dirty="0"/>
                    <a:t>Fully Connected</a:t>
                  </a:r>
                  <a:endParaRPr kumimoji="1" lang="zh-CN" altLang="en-US" sz="2611" dirty="0"/>
                </a:p>
              </p:txBody>
            </p:sp>
            <p:cxnSp>
              <p:nvCxnSpPr>
                <p:cNvPr id="32" name="直线箭头连接符 31">
                  <a:extLst>
                    <a:ext uri="{FF2B5EF4-FFF2-40B4-BE49-F238E27FC236}">
                      <a16:creationId xmlns:a16="http://schemas.microsoft.com/office/drawing/2014/main" id="{3C870D71-94B5-AE78-B661-006BB766D1E0}"/>
                    </a:ext>
                  </a:extLst>
                </p:cNvPr>
                <p:cNvCxnSpPr>
                  <a:cxnSpLocks/>
                </p:cNvCxnSpPr>
                <p:nvPr/>
              </p:nvCxnSpPr>
              <p:spPr>
                <a:xfrm>
                  <a:off x="10519307" y="3870685"/>
                  <a:ext cx="7897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C7D6E46A-AA5F-9E08-1D0E-ADB185756E43}"/>
                    </a:ext>
                  </a:extLst>
                </p:cNvPr>
                <p:cNvSpPr txBox="1"/>
                <p:nvPr/>
              </p:nvSpPr>
              <p:spPr>
                <a:xfrm>
                  <a:off x="10528460" y="3609075"/>
                  <a:ext cx="1007510" cy="292935"/>
                </a:xfrm>
                <a:prstGeom prst="rect">
                  <a:avLst/>
                </a:prstGeom>
                <a:noFill/>
              </p:spPr>
              <p:txBody>
                <a:bodyPr wrap="square" rtlCol="0">
                  <a:spAutoFit/>
                </a:bodyPr>
                <a:lstStyle/>
                <a:p>
                  <a:r>
                    <a:rPr lang="en-US" altLang="zh-CN" sz="1654" dirty="0">
                      <a:latin typeface="Times New Roman" panose="02020603050405020304" pitchFamily="18" charset="0"/>
                      <a:cs typeface="Times New Roman" panose="02020603050405020304" pitchFamily="18" charset="0"/>
                    </a:rPr>
                    <a:t>SoftMax</a:t>
                  </a:r>
                  <a:endParaRPr lang="zh-CN" altLang="en-US" sz="1654" dirty="0">
                    <a:latin typeface="Times New Roman" panose="02020603050405020304" pitchFamily="18" charset="0"/>
                    <a:cs typeface="Times New Roman" panose="02020603050405020304" pitchFamily="18" charset="0"/>
                  </a:endParaRPr>
                </a:p>
              </p:txBody>
            </p:sp>
            <p:sp>
              <p:nvSpPr>
                <p:cNvPr id="41" name="圆角矩形 40">
                  <a:extLst>
                    <a:ext uri="{FF2B5EF4-FFF2-40B4-BE49-F238E27FC236}">
                      <a16:creationId xmlns:a16="http://schemas.microsoft.com/office/drawing/2014/main" id="{052C3B96-A6E1-630E-4BA2-24209A7778E0}"/>
                    </a:ext>
                  </a:extLst>
                </p:cNvPr>
                <p:cNvSpPr/>
                <p:nvPr/>
              </p:nvSpPr>
              <p:spPr>
                <a:xfrm>
                  <a:off x="11339935" y="3524732"/>
                  <a:ext cx="724474" cy="697113"/>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611" dirty="0">
                      <a:solidFill>
                        <a:schemeClr val="tx1"/>
                      </a:solidFill>
                      <a:latin typeface="SimSun" panose="02010600030101010101" pitchFamily="2" charset="-122"/>
                      <a:ea typeface="SimSun" panose="02010600030101010101" pitchFamily="2" charset="-122"/>
                    </a:rPr>
                    <a:t>类别</a:t>
                  </a:r>
                </a:p>
              </p:txBody>
            </p:sp>
          </p:grpSp>
          <p:sp>
            <p:nvSpPr>
              <p:cNvPr id="43" name="矩形 42">
                <a:extLst>
                  <a:ext uri="{FF2B5EF4-FFF2-40B4-BE49-F238E27FC236}">
                    <a16:creationId xmlns:a16="http://schemas.microsoft.com/office/drawing/2014/main" id="{E51BE060-2BBC-3A25-37CC-960D973C4474}"/>
                  </a:ext>
                </a:extLst>
              </p:cNvPr>
              <p:cNvSpPr/>
              <p:nvPr/>
            </p:nvSpPr>
            <p:spPr>
              <a:xfrm>
                <a:off x="0" y="648586"/>
                <a:ext cx="12192000" cy="5954233"/>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sp>
            <p:nvSpPr>
              <p:cNvPr id="44" name="矩形 43">
                <a:extLst>
                  <a:ext uri="{FF2B5EF4-FFF2-40B4-BE49-F238E27FC236}">
                    <a16:creationId xmlns:a16="http://schemas.microsoft.com/office/drawing/2014/main" id="{1E8FD4E1-E017-D79B-D981-634161568B28}"/>
                  </a:ext>
                </a:extLst>
              </p:cNvPr>
              <p:cNvSpPr/>
              <p:nvPr/>
            </p:nvSpPr>
            <p:spPr>
              <a:xfrm>
                <a:off x="4031288" y="462516"/>
                <a:ext cx="4556587" cy="372140"/>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Sun" panose="02010600030101010101" pitchFamily="2" charset="-122"/>
                    <a:ea typeface="SimSun" panose="02010600030101010101" pitchFamily="2" charset="-122"/>
                  </a:rPr>
                  <a:t>基于轮廓感知引导的脑肿瘤图像分类研究</a:t>
                </a:r>
              </a:p>
            </p:txBody>
          </p:sp>
        </p:grpSp>
        <p:sp>
          <p:nvSpPr>
            <p:cNvPr id="19" name="矩形 18">
              <a:extLst>
                <a:ext uri="{FF2B5EF4-FFF2-40B4-BE49-F238E27FC236}">
                  <a16:creationId xmlns:a16="http://schemas.microsoft.com/office/drawing/2014/main" id="{8DBDB6EF-741C-A081-04DF-04BD4253C9D1}"/>
                </a:ext>
              </a:extLst>
            </p:cNvPr>
            <p:cNvSpPr/>
            <p:nvPr/>
          </p:nvSpPr>
          <p:spPr>
            <a:xfrm>
              <a:off x="6444838" y="1005841"/>
              <a:ext cx="4787735" cy="5509260"/>
            </a:xfrm>
            <a:prstGeom prst="rect">
              <a:avLst/>
            </a:prstGeom>
            <a:noFill/>
            <a:ln w="28575">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sp>
          <p:nvSpPr>
            <p:cNvPr id="24" name="文本框 23">
              <a:extLst>
                <a:ext uri="{FF2B5EF4-FFF2-40B4-BE49-F238E27FC236}">
                  <a16:creationId xmlns:a16="http://schemas.microsoft.com/office/drawing/2014/main" id="{CF6356C8-9855-488D-3427-1CAB49955842}"/>
                </a:ext>
              </a:extLst>
            </p:cNvPr>
            <p:cNvSpPr txBox="1"/>
            <p:nvPr/>
          </p:nvSpPr>
          <p:spPr>
            <a:xfrm>
              <a:off x="8882554" y="1269233"/>
              <a:ext cx="2186382" cy="262807"/>
            </a:xfrm>
            <a:prstGeom prst="rect">
              <a:avLst/>
            </a:prstGeom>
            <a:noFill/>
          </p:spPr>
          <p:txBody>
            <a:bodyPr wrap="square">
              <a:spAutoFit/>
            </a:bodyPr>
            <a:lstStyle/>
            <a:p>
              <a:r>
                <a:rPr lang="zh-CN" altLang="en-US" sz="1417" b="1" dirty="0">
                  <a:latin typeface="Times New Roman" panose="02020603050405020304" pitchFamily="18" charset="0"/>
                  <a:ea typeface="SimSun" panose="02010600030101010101" pitchFamily="2" charset="-122"/>
                  <a:cs typeface="Times New Roman" panose="02020603050405020304" pitchFamily="18" charset="0"/>
                </a:rPr>
                <a:t>模块三：</a:t>
              </a:r>
              <a:r>
                <a:rPr lang="en-US" altLang="zh-CN" sz="1417" b="1" dirty="0">
                  <a:latin typeface="Times New Roman" panose="02020603050405020304" pitchFamily="18" charset="0"/>
                  <a:ea typeface="SimSun" panose="02010600030101010101" pitchFamily="2" charset="-122"/>
                  <a:cs typeface="Times New Roman" panose="02020603050405020304" pitchFamily="18" charset="0"/>
                </a:rPr>
                <a:t>Re-</a:t>
              </a:r>
              <a:r>
                <a:rPr lang="en" altLang="zh-CN" sz="1417" b="1" dirty="0">
                  <a:latin typeface="Times New Roman" panose="02020603050405020304" pitchFamily="18" charset="0"/>
                  <a:ea typeface="SimSun" panose="02010600030101010101" pitchFamily="2" charset="-122"/>
                  <a:cs typeface="Times New Roman" panose="02020603050405020304" pitchFamily="18" charset="0"/>
                </a:rPr>
                <a:t>SE</a:t>
              </a:r>
              <a:r>
                <a:rPr lang="zh-CN" altLang="en" sz="1417" b="1" dirty="0">
                  <a:latin typeface="Times New Roman" panose="02020603050405020304" pitchFamily="18" charset="0"/>
                  <a:ea typeface="SimSun" panose="02010600030101010101" pitchFamily="2" charset="-122"/>
                  <a:cs typeface="Times New Roman" panose="02020603050405020304" pitchFamily="18" charset="0"/>
                </a:rPr>
                <a:t>特征</a:t>
              </a:r>
              <a:r>
                <a:rPr lang="zh-CN" altLang="en-US" sz="1417" b="1" dirty="0">
                  <a:latin typeface="Times New Roman" panose="02020603050405020304" pitchFamily="18" charset="0"/>
                  <a:ea typeface="SimSun" panose="02010600030101010101" pitchFamily="2" charset="-122"/>
                  <a:cs typeface="Times New Roman" panose="02020603050405020304" pitchFamily="18" charset="0"/>
                </a:rPr>
                <a:t>融合</a:t>
              </a:r>
            </a:p>
          </p:txBody>
        </p:sp>
      </p:grpSp>
      <p:sp>
        <p:nvSpPr>
          <p:cNvPr id="6" name="文本框 5">
            <a:extLst>
              <a:ext uri="{FF2B5EF4-FFF2-40B4-BE49-F238E27FC236}">
                <a16:creationId xmlns:a16="http://schemas.microsoft.com/office/drawing/2014/main" id="{8FFD9535-26C3-212C-7AF0-E6E1357BAA22}"/>
              </a:ext>
            </a:extLst>
          </p:cNvPr>
          <p:cNvSpPr txBox="1"/>
          <p:nvPr/>
        </p:nvSpPr>
        <p:spPr>
          <a:xfrm>
            <a:off x="3942450" y="8433701"/>
            <a:ext cx="8701285"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3</a:t>
            </a:r>
            <a:r>
              <a:rPr lang="zh-CN" altLang="en-US" dirty="0">
                <a:latin typeface="SimSun" panose="02010600030101010101" pitchFamily="2" charset="-122"/>
                <a:ea typeface="SimSun" panose="02010600030101010101" pitchFamily="2" charset="-122"/>
              </a:rPr>
              <a:t> 基于轮廓感知引导的脑肿瘤图像分类研究流程图</a:t>
            </a:r>
          </a:p>
        </p:txBody>
      </p:sp>
      <p:grpSp>
        <p:nvGrpSpPr>
          <p:cNvPr id="12" name="组合 11">
            <a:extLst>
              <a:ext uri="{FF2B5EF4-FFF2-40B4-BE49-F238E27FC236}">
                <a16:creationId xmlns:a16="http://schemas.microsoft.com/office/drawing/2014/main" id="{786716D2-88BF-229F-7061-19FF8AD894CB}"/>
              </a:ext>
            </a:extLst>
          </p:cNvPr>
          <p:cNvGrpSpPr/>
          <p:nvPr/>
        </p:nvGrpSpPr>
        <p:grpSpPr>
          <a:xfrm>
            <a:off x="250349" y="129460"/>
            <a:ext cx="3557189" cy="850937"/>
            <a:chOff x="251520" y="339502"/>
            <a:chExt cx="2258780" cy="540337"/>
          </a:xfrm>
        </p:grpSpPr>
        <p:sp>
          <p:nvSpPr>
            <p:cNvPr id="17" name="Text Box 18">
              <a:extLst>
                <a:ext uri="{FF2B5EF4-FFF2-40B4-BE49-F238E27FC236}">
                  <a16:creationId xmlns:a16="http://schemas.microsoft.com/office/drawing/2014/main" id="{FCB85E2E-6155-2460-FBBB-A8B6B4614EAC}"/>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21" name="组合 20">
              <a:extLst>
                <a:ext uri="{FF2B5EF4-FFF2-40B4-BE49-F238E27FC236}">
                  <a16:creationId xmlns:a16="http://schemas.microsoft.com/office/drawing/2014/main" id="{712F9801-081C-CDB5-C9FF-2C887D146FDA}"/>
                </a:ext>
              </a:extLst>
            </p:cNvPr>
            <p:cNvGrpSpPr/>
            <p:nvPr/>
          </p:nvGrpSpPr>
          <p:grpSpPr>
            <a:xfrm>
              <a:off x="257199" y="339502"/>
              <a:ext cx="540337" cy="540337"/>
              <a:chOff x="3393105" y="2094170"/>
              <a:chExt cx="2664367" cy="2664367"/>
            </a:xfrm>
          </p:grpSpPr>
          <p:sp>
            <p:nvSpPr>
              <p:cNvPr id="28" name="椭圆 27">
                <a:extLst>
                  <a:ext uri="{FF2B5EF4-FFF2-40B4-BE49-F238E27FC236}">
                    <a16:creationId xmlns:a16="http://schemas.microsoft.com/office/drawing/2014/main" id="{0875CDAB-858F-346A-D9F8-DCDBEA8E61D7}"/>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33" name="组合 32">
                <a:extLst>
                  <a:ext uri="{FF2B5EF4-FFF2-40B4-BE49-F238E27FC236}">
                    <a16:creationId xmlns:a16="http://schemas.microsoft.com/office/drawing/2014/main" id="{C734FFBB-466E-1484-466A-E10E87943530}"/>
                  </a:ext>
                </a:extLst>
              </p:cNvPr>
              <p:cNvGrpSpPr/>
              <p:nvPr/>
            </p:nvGrpSpPr>
            <p:grpSpPr>
              <a:xfrm>
                <a:off x="3655434" y="2332886"/>
                <a:ext cx="2167846" cy="2167846"/>
                <a:chOff x="3739822" y="2440887"/>
                <a:chExt cx="1970936" cy="1970936"/>
              </a:xfrm>
            </p:grpSpPr>
            <p:sp>
              <p:nvSpPr>
                <p:cNvPr id="34" name="圆角矩形 33">
                  <a:extLst>
                    <a:ext uri="{FF2B5EF4-FFF2-40B4-BE49-F238E27FC236}">
                      <a16:creationId xmlns:a16="http://schemas.microsoft.com/office/drawing/2014/main" id="{4ED23536-2CB6-41F9-C27B-2CF55B665FC2}"/>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5" name="椭圆 34">
                  <a:extLst>
                    <a:ext uri="{FF2B5EF4-FFF2-40B4-BE49-F238E27FC236}">
                      <a16:creationId xmlns:a16="http://schemas.microsoft.com/office/drawing/2014/main" id="{B0C21078-A390-6534-6DBD-CF79C72D3748}"/>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26" name="文本框 20">
              <a:extLst>
                <a:ext uri="{FF2B5EF4-FFF2-40B4-BE49-F238E27FC236}">
                  <a16:creationId xmlns:a16="http://schemas.microsoft.com/office/drawing/2014/main" id="{B6F8EBF6-0B8A-5349-9035-0E1F815A50F1}"/>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37" name="图片 36">
            <a:extLst>
              <a:ext uri="{FF2B5EF4-FFF2-40B4-BE49-F238E27FC236}">
                <a16:creationId xmlns:a16="http://schemas.microsoft.com/office/drawing/2014/main" id="{1737345B-5200-91ED-1706-B793876CE9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38" name="文本框 37">
            <a:extLst>
              <a:ext uri="{FF2B5EF4-FFF2-40B4-BE49-F238E27FC236}">
                <a16:creationId xmlns:a16="http://schemas.microsoft.com/office/drawing/2014/main" id="{1A0B5192-188B-C638-AA52-89F39D9C89F5}"/>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12</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929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0A37-52CB-DF9D-BFA4-C220C1593A45}"/>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2341F678-29FA-7633-FCBD-90294DA4C52A}"/>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B26A9DB2-6A40-BE92-7616-AFE73331F87D}"/>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研究内容</a:t>
              </a:r>
            </a:p>
          </p:txBody>
        </p:sp>
        <p:grpSp>
          <p:nvGrpSpPr>
            <p:cNvPr id="44" name="组合 43">
              <a:extLst>
                <a:ext uri="{FF2B5EF4-FFF2-40B4-BE49-F238E27FC236}">
                  <a16:creationId xmlns:a16="http://schemas.microsoft.com/office/drawing/2014/main" id="{B6F39D0B-B1C6-A251-23E6-20AD0DFC0627}"/>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C68DD27E-841A-81E4-466E-9B12B895D516}"/>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2F74CAB9-569F-6A7F-B2B6-AD5BB12B6D97}"/>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2AC10174-71F0-3A4A-52E4-EBAF5E427DD9}"/>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E4A33182-4F4C-91A3-4AEE-E771C44D5850}"/>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2B6CFCA7-0534-DBAD-0A0C-9BFA4DE43BAC}"/>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D125A976-D21F-44A8-C013-E13610051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15" name="文本框 14">
            <a:extLst>
              <a:ext uri="{FF2B5EF4-FFF2-40B4-BE49-F238E27FC236}">
                <a16:creationId xmlns:a16="http://schemas.microsoft.com/office/drawing/2014/main" id="{89698FCB-72E0-BD16-50B7-F499A3AC8BA9}"/>
              </a:ext>
            </a:extLst>
          </p:cNvPr>
          <p:cNvSpPr txBox="1"/>
          <p:nvPr/>
        </p:nvSpPr>
        <p:spPr>
          <a:xfrm>
            <a:off x="804757" y="1056637"/>
            <a:ext cx="10590664" cy="656846"/>
          </a:xfrm>
          <a:prstGeom prst="rect">
            <a:avLst/>
          </a:prstGeom>
          <a:noFill/>
        </p:spPr>
        <p:txBody>
          <a:bodyPr wrap="square" rtlCol="0" anchor="t">
            <a:spAutoFit/>
          </a:bodyPr>
          <a:lstStyle/>
          <a:p>
            <a:pPr algn="just" fontAlgn="auto">
              <a:lnSpc>
                <a:spcPct val="150000"/>
              </a:lnSpc>
              <a:spcAft>
                <a:spcPts val="600"/>
              </a:spcAft>
              <a:buClrTx/>
              <a:buSzTx/>
              <a:buNone/>
            </a:pPr>
            <a:r>
              <a:rPr lang="zh-CN" altLang="zh-CN" sz="2800" b="1" dirty="0">
                <a:latin typeface="Times New Roman" panose="02020603050405020304" charset="0"/>
                <a:ea typeface="宋体" panose="02010600030101010101" pitchFamily="2" charset="-122"/>
                <a:cs typeface="Times New Roman" panose="02020603050405020304" charset="0"/>
                <a:sym typeface="+mn-ea"/>
              </a:rPr>
              <a:t>研究内容</a:t>
            </a:r>
            <a:r>
              <a:rPr lang="zh-CN" altLang="en-US" sz="2800" b="1" dirty="0">
                <a:latin typeface="Times New Roman" panose="02020603050405020304" charset="0"/>
                <a:ea typeface="宋体" panose="02010600030101010101" pitchFamily="2" charset="-122"/>
                <a:cs typeface="Times New Roman" panose="02020603050405020304" charset="0"/>
                <a:sym typeface="+mn-ea"/>
              </a:rPr>
              <a:t>三</a:t>
            </a:r>
            <a:r>
              <a:rPr lang="zh-CN" altLang="zh-CN" sz="2800" b="1" dirty="0">
                <a:latin typeface="Times New Roman" panose="02020603050405020304" charset="0"/>
                <a:ea typeface="宋体" panose="02010600030101010101" pitchFamily="2" charset="-122"/>
                <a:cs typeface="Times New Roman" panose="02020603050405020304" charset="0"/>
                <a:sym typeface="+mn-ea"/>
              </a:rPr>
              <a:t>：</a:t>
            </a:r>
            <a:r>
              <a:rPr lang="zh-CN" altLang="en-US" sz="2800" b="1" dirty="0">
                <a:latin typeface="Times New Roman" panose="02020603050405020304" charset="0"/>
                <a:ea typeface="宋体" panose="02010600030101010101" pitchFamily="2" charset="-122"/>
                <a:cs typeface="Times New Roman" panose="02020603050405020304" charset="0"/>
                <a:sym typeface="+mn-ea"/>
              </a:rPr>
              <a:t>基于多模态融合的脑肿瘤图像分类研究</a:t>
            </a:r>
          </a:p>
        </p:txBody>
      </p:sp>
      <p:sp>
        <p:nvSpPr>
          <p:cNvPr id="3" name="文本框 2">
            <a:extLst>
              <a:ext uri="{FF2B5EF4-FFF2-40B4-BE49-F238E27FC236}">
                <a16:creationId xmlns:a16="http://schemas.microsoft.com/office/drawing/2014/main" id="{3B09184C-3193-4C68-CD87-305079C6E4BA}"/>
              </a:ext>
            </a:extLst>
          </p:cNvPr>
          <p:cNvSpPr txBox="1"/>
          <p:nvPr/>
        </p:nvSpPr>
        <p:spPr>
          <a:xfrm>
            <a:off x="745799" y="2138232"/>
            <a:ext cx="13053143" cy="3900235"/>
          </a:xfrm>
          <a:prstGeom prst="rect">
            <a:avLst/>
          </a:prstGeom>
          <a:noFill/>
        </p:spPr>
        <p:txBody>
          <a:bodyPr wrap="square" rtlCol="0">
            <a:spAutoFit/>
          </a:bodyPr>
          <a:lstStyle/>
          <a:p>
            <a:pPr marL="342900" lvl="1" indent="-342900">
              <a:lnSpc>
                <a:spcPct val="150000"/>
              </a:lnSpc>
              <a:buFont typeface="Wingdings" panose="05000000000000000000" charset="0"/>
              <a:buChar char="l"/>
            </a:pPr>
            <a:r>
              <a:rPr lang="zh-CN" sz="2400" b="1" dirty="0">
                <a:latin typeface="Times New Roman" panose="02020603050405020304" charset="0"/>
                <a:ea typeface="宋体" panose="02010600030101010101" pitchFamily="2" charset="-122"/>
                <a:cs typeface="Times New Roman" panose="02020603050405020304" charset="0"/>
                <a:sym typeface="+mn-ea"/>
              </a:rPr>
              <a:t>拟解决的关键问题</a:t>
            </a:r>
            <a:r>
              <a:rPr lang="zh-CN" sz="2400"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单一</a:t>
            </a:r>
            <a:r>
              <a:rPr lang="en"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MRI</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图像模态数据难以精确分类</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endParaRPr>
          </a:p>
          <a:p>
            <a:pPr marL="342900" lvl="1" indent="-342900">
              <a:lnSpc>
                <a:spcPct val="150000"/>
              </a:lnSpc>
              <a:buFont typeface="Wingdings" panose="05000000000000000000" charset="0"/>
              <a:buChar char="l"/>
            </a:pPr>
            <a:endPar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342900" lvl="1" indent="-342900" fontAlgn="auto">
              <a:lnSpc>
                <a:spcPct val="150000"/>
              </a:lnSpc>
              <a:buFont typeface="Wingdings" panose="05000000000000000000" charset="0"/>
              <a:buChar char="l"/>
            </a:pPr>
            <a:r>
              <a:rPr lang="zh-CN" altLang="en-US" sz="2400" b="1" dirty="0">
                <a:latin typeface="Times New Roman" panose="02020603050405020304" charset="0"/>
                <a:ea typeface="宋体" panose="02010600030101010101" pitchFamily="2" charset="-122"/>
                <a:cs typeface="Times New Roman" panose="02020603050405020304" charset="0"/>
                <a:sym typeface="+mn-ea"/>
              </a:rPr>
              <a:t>解决思路：</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影像学特征能够反映肿瘤的空间结构和形态学特征，生物标记物提供的分子信息有助于揭示肿瘤的生物学行为和分子机制，</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考虑融合两种特征</a:t>
            </a:r>
            <a:r>
              <a:rPr lang="zh-CN" altLang="en-US" sz="2400" b="1" dirty="0">
                <a:latin typeface="Times New Roman" panose="02020603050405020304" charset="0"/>
                <a:ea typeface="宋体" panose="02010600030101010101" pitchFamily="2" charset="-122"/>
                <a:cs typeface="Times New Roman" panose="02020603050405020304" charset="0"/>
                <a:sym typeface="+mn-ea"/>
              </a:rPr>
              <a:t>；</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解决生成数据的模态缺失问题；</a:t>
            </a:r>
            <a:endParaRPr lang="en-US"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a:p>
            <a:pPr marL="1580312" lvl="3" indent="-457200">
              <a:lnSpc>
                <a:spcPct val="150000"/>
              </a:lnSpc>
              <a:buFont typeface="+mj-ea"/>
              <a:buAutoNum type="circleNumDbPlain"/>
            </a:pPr>
            <a:r>
              <a:rPr lang="zh-CN" altLang="en-US" sz="2400" b="1" dirty="0">
                <a:latin typeface="Times New Roman" panose="02020603050405020304" charset="0"/>
                <a:ea typeface="宋体" panose="02010600030101010101" pitchFamily="2" charset="-122"/>
                <a:cs typeface="Times New Roman" panose="02020603050405020304" charset="0"/>
                <a:sym typeface="+mn-ea"/>
              </a:rPr>
              <a:t>考虑知识蒸馏实现跨模态蒸馏，提高单一</a:t>
            </a:r>
            <a:r>
              <a:rPr lang="en-US" altLang="zh-CN" sz="2400" b="1" dirty="0">
                <a:latin typeface="Times New Roman" panose="02020603050405020304" charset="0"/>
                <a:ea typeface="宋体" panose="02010600030101010101" pitchFamily="2" charset="-122"/>
                <a:cs typeface="Times New Roman" panose="02020603050405020304" charset="0"/>
                <a:sym typeface="+mn-ea"/>
              </a:rPr>
              <a:t>MRI</a:t>
            </a:r>
            <a:r>
              <a:rPr lang="zh-CN" altLang="en-US" sz="2400" b="1" dirty="0">
                <a:latin typeface="Times New Roman" panose="02020603050405020304" charset="0"/>
                <a:ea typeface="宋体" panose="02010600030101010101" pitchFamily="2" charset="-122"/>
                <a:cs typeface="Times New Roman" panose="02020603050405020304" charset="0"/>
                <a:sym typeface="+mn-ea"/>
              </a:rPr>
              <a:t>图像分类的准确率。</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p:txBody>
      </p:sp>
      <p:sp>
        <p:nvSpPr>
          <p:cNvPr id="2" name="文本框 1">
            <a:extLst>
              <a:ext uri="{FF2B5EF4-FFF2-40B4-BE49-F238E27FC236}">
                <a16:creationId xmlns:a16="http://schemas.microsoft.com/office/drawing/2014/main" id="{EA890B9F-1786-8CF9-A5E9-3CC66D3781EA}"/>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13</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9508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图片 108">
            <a:extLst>
              <a:ext uri="{FF2B5EF4-FFF2-40B4-BE49-F238E27FC236}">
                <a16:creationId xmlns:a16="http://schemas.microsoft.com/office/drawing/2014/main" id="{31501BCA-E807-07EC-D086-9AF959E742DD}"/>
              </a:ext>
            </a:extLst>
          </p:cNvPr>
          <p:cNvPicPr>
            <a:picLocks noChangeAspect="1"/>
          </p:cNvPicPr>
          <p:nvPr/>
        </p:nvPicPr>
        <p:blipFill>
          <a:blip r:embed="rId2"/>
          <a:stretch>
            <a:fillRect/>
          </a:stretch>
        </p:blipFill>
        <p:spPr>
          <a:xfrm>
            <a:off x="10876641" y="3334035"/>
            <a:ext cx="2251508" cy="2136783"/>
          </a:xfrm>
          <a:prstGeom prst="rect">
            <a:avLst/>
          </a:prstGeom>
        </p:spPr>
      </p:pic>
      <p:grpSp>
        <p:nvGrpSpPr>
          <p:cNvPr id="111" name="组合 110">
            <a:extLst>
              <a:ext uri="{FF2B5EF4-FFF2-40B4-BE49-F238E27FC236}">
                <a16:creationId xmlns:a16="http://schemas.microsoft.com/office/drawing/2014/main" id="{800E92BE-F32F-9278-8CCA-7EC05BBB8469}"/>
              </a:ext>
            </a:extLst>
          </p:cNvPr>
          <p:cNvGrpSpPr/>
          <p:nvPr/>
        </p:nvGrpSpPr>
        <p:grpSpPr>
          <a:xfrm>
            <a:off x="1251152" y="825904"/>
            <a:ext cx="9329027" cy="7465350"/>
            <a:chOff x="45390" y="256045"/>
            <a:chExt cx="8297240" cy="6421038"/>
          </a:xfrm>
        </p:grpSpPr>
        <p:pic>
          <p:nvPicPr>
            <p:cNvPr id="58" name="图片 57">
              <a:extLst>
                <a:ext uri="{FF2B5EF4-FFF2-40B4-BE49-F238E27FC236}">
                  <a16:creationId xmlns:a16="http://schemas.microsoft.com/office/drawing/2014/main" id="{151B828A-A083-CF25-7D1C-09226D3F79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90" y="256045"/>
              <a:ext cx="8297240" cy="6421038"/>
            </a:xfrm>
            <a:prstGeom prst="rect">
              <a:avLst/>
            </a:prstGeom>
          </p:spPr>
        </p:pic>
        <p:pic>
          <p:nvPicPr>
            <p:cNvPr id="110" name="图片 109">
              <a:extLst>
                <a:ext uri="{FF2B5EF4-FFF2-40B4-BE49-F238E27FC236}">
                  <a16:creationId xmlns:a16="http://schemas.microsoft.com/office/drawing/2014/main" id="{665C80AB-B73C-5CA9-5C28-D7A329228F02}"/>
                </a:ext>
              </a:extLst>
            </p:cNvPr>
            <p:cNvPicPr>
              <a:picLocks noChangeAspect="1"/>
            </p:cNvPicPr>
            <p:nvPr/>
          </p:nvPicPr>
          <p:blipFill>
            <a:blip r:embed="rId4"/>
            <a:stretch>
              <a:fillRect/>
            </a:stretch>
          </p:blipFill>
          <p:spPr>
            <a:xfrm>
              <a:off x="6096000" y="1741170"/>
              <a:ext cx="2087880" cy="1591085"/>
            </a:xfrm>
            <a:prstGeom prst="rect">
              <a:avLst/>
            </a:prstGeom>
          </p:spPr>
        </p:pic>
      </p:grpSp>
      <p:sp>
        <p:nvSpPr>
          <p:cNvPr id="114" name="磁盘 113">
            <a:extLst>
              <a:ext uri="{FF2B5EF4-FFF2-40B4-BE49-F238E27FC236}">
                <a16:creationId xmlns:a16="http://schemas.microsoft.com/office/drawing/2014/main" id="{EF5460EB-6FC7-9440-B119-0431BEDAEFB5}"/>
              </a:ext>
            </a:extLst>
          </p:cNvPr>
          <p:cNvSpPr/>
          <p:nvPr/>
        </p:nvSpPr>
        <p:spPr>
          <a:xfrm>
            <a:off x="11226133" y="6249805"/>
            <a:ext cx="1466097" cy="950712"/>
          </a:xfrm>
          <a:prstGeom prst="flowChartMagneticDisk">
            <a:avLst/>
          </a:prstGeom>
          <a:solidFill>
            <a:srgbClr val="FED8D8"/>
          </a:solidFill>
          <a:ln w="9525" cap="flat" cmpd="sng">
            <a:solidFill>
              <a:schemeClr val="tx1"/>
            </a:solidFill>
            <a:prstDash val="solid"/>
            <a:round/>
            <a:headEnd type="none" w="sm" len="sm"/>
            <a:tailEnd type="none" w="sm" len="sm"/>
          </a:ln>
        </p:spPr>
        <p:txBody>
          <a:bodyPr spcFirstLastPara="1" wrap="square" lIns="107984" tIns="107984" rIns="107984" bIns="107984" rtlCol="0" anchor="ctr" anchorCtr="0">
            <a:noAutofit/>
          </a:bodyPr>
          <a:lstStyle/>
          <a:p>
            <a:endParaRPr kumimoji="1" lang="zh-CN" altLang="en-US" sz="2611"/>
          </a:p>
        </p:txBody>
      </p:sp>
      <p:sp>
        <p:nvSpPr>
          <p:cNvPr id="116" name="圆角右箭头 115">
            <a:extLst>
              <a:ext uri="{FF2B5EF4-FFF2-40B4-BE49-F238E27FC236}">
                <a16:creationId xmlns:a16="http://schemas.microsoft.com/office/drawing/2014/main" id="{9031BE16-4D97-D340-2EC3-1FA4A438C7A8}"/>
              </a:ext>
            </a:extLst>
          </p:cNvPr>
          <p:cNvSpPr/>
          <p:nvPr/>
        </p:nvSpPr>
        <p:spPr>
          <a:xfrm rot="5400000">
            <a:off x="10998142" y="2122392"/>
            <a:ext cx="985515" cy="1228518"/>
          </a:xfrm>
          <a:prstGeom prst="bentArrow">
            <a:avLst>
              <a:gd name="adj1" fmla="val 16781"/>
              <a:gd name="adj2" fmla="val 25000"/>
              <a:gd name="adj3" fmla="val 25000"/>
              <a:gd name="adj4" fmla="val 45120"/>
            </a:avLst>
          </a:prstGeom>
          <a:solidFill>
            <a:schemeClr val="accent1">
              <a:lumMod val="20000"/>
              <a:lumOff val="80000"/>
            </a:schemeClr>
          </a:solidFill>
          <a:ln w="9525" cap="flat" cmpd="sng">
            <a:solidFill>
              <a:schemeClr val="accent1">
                <a:lumMod val="40000"/>
                <a:lumOff val="60000"/>
              </a:schemeClr>
            </a:solidFill>
            <a:prstDash val="solid"/>
            <a:round/>
            <a:headEnd type="none" w="sm" len="sm"/>
            <a:tailEnd type="none" w="sm" len="sm"/>
          </a:ln>
        </p:spPr>
        <p:txBody>
          <a:bodyPr spcFirstLastPara="1" wrap="square" lIns="107984" tIns="107984" rIns="107984" bIns="107984" rtlCol="0" anchor="ctr" anchorCtr="0">
            <a:noAutofit/>
          </a:bodyPr>
          <a:lstStyle/>
          <a:p>
            <a:endParaRPr kumimoji="1" lang="zh-CN" altLang="en-US" sz="2611"/>
          </a:p>
        </p:txBody>
      </p:sp>
      <p:sp>
        <p:nvSpPr>
          <p:cNvPr id="119" name="下箭头 118">
            <a:extLst>
              <a:ext uri="{FF2B5EF4-FFF2-40B4-BE49-F238E27FC236}">
                <a16:creationId xmlns:a16="http://schemas.microsoft.com/office/drawing/2014/main" id="{5B564A69-2D87-5A25-84FC-9B97A1F15ED1}"/>
              </a:ext>
            </a:extLst>
          </p:cNvPr>
          <p:cNvSpPr/>
          <p:nvPr/>
        </p:nvSpPr>
        <p:spPr>
          <a:xfrm>
            <a:off x="11713652" y="5575444"/>
            <a:ext cx="391506" cy="457901"/>
          </a:xfrm>
          <a:prstGeom prst="downArrow">
            <a:avLst/>
          </a:prstGeom>
          <a:solidFill>
            <a:schemeClr val="accent1">
              <a:lumMod val="20000"/>
              <a:lumOff val="80000"/>
            </a:schemeClr>
          </a:solidFill>
          <a:ln w="9525" cap="flat" cmpd="sng">
            <a:solidFill>
              <a:schemeClr val="accent1">
                <a:lumMod val="40000"/>
                <a:lumOff val="60000"/>
              </a:schemeClr>
            </a:solidFill>
            <a:prstDash val="solid"/>
            <a:round/>
            <a:headEnd type="none" w="sm" len="sm"/>
            <a:tailEnd type="none" w="sm" len="sm"/>
          </a:ln>
        </p:spPr>
        <p:txBody>
          <a:bodyPr spcFirstLastPara="1" wrap="square" lIns="107984" tIns="107984" rIns="107984" bIns="107984" rtlCol="0" anchor="ctr" anchorCtr="0">
            <a:noAutofit/>
          </a:bodyPr>
          <a:lstStyle/>
          <a:p>
            <a:endParaRPr kumimoji="1" lang="zh-CN" altLang="en-US" sz="2611"/>
          </a:p>
        </p:txBody>
      </p:sp>
      <p:sp>
        <p:nvSpPr>
          <p:cNvPr id="120" name="文本框 119">
            <a:extLst>
              <a:ext uri="{FF2B5EF4-FFF2-40B4-BE49-F238E27FC236}">
                <a16:creationId xmlns:a16="http://schemas.microsoft.com/office/drawing/2014/main" id="{E0C76D85-7C6A-D768-8AF8-F104B86EDA61}"/>
              </a:ext>
            </a:extLst>
          </p:cNvPr>
          <p:cNvSpPr txBox="1"/>
          <p:nvPr/>
        </p:nvSpPr>
        <p:spPr>
          <a:xfrm>
            <a:off x="5571606" y="7832971"/>
            <a:ext cx="1031051" cy="346890"/>
          </a:xfrm>
          <a:prstGeom prst="rect">
            <a:avLst/>
          </a:prstGeom>
          <a:noFill/>
        </p:spPr>
        <p:txBody>
          <a:bodyPr wrap="none" rtlCol="0">
            <a:spAutoFit/>
          </a:bodyPr>
          <a:lstStyle/>
          <a:p>
            <a:r>
              <a:rPr kumimoji="1" lang="zh-CN" altLang="en-US" sz="1654" dirty="0">
                <a:latin typeface="SimSun" panose="02010600030101010101" pitchFamily="2" charset="-122"/>
                <a:ea typeface="SimSun" panose="02010600030101010101" pitchFamily="2" charset="-122"/>
              </a:rPr>
              <a:t>教师模型</a:t>
            </a:r>
          </a:p>
        </p:txBody>
      </p:sp>
      <p:sp>
        <p:nvSpPr>
          <p:cNvPr id="121" name="文本框 120">
            <a:extLst>
              <a:ext uri="{FF2B5EF4-FFF2-40B4-BE49-F238E27FC236}">
                <a16:creationId xmlns:a16="http://schemas.microsoft.com/office/drawing/2014/main" id="{30819E65-D9C9-9CD1-C139-5660B5463117}"/>
              </a:ext>
            </a:extLst>
          </p:cNvPr>
          <p:cNvSpPr txBox="1"/>
          <p:nvPr/>
        </p:nvSpPr>
        <p:spPr>
          <a:xfrm>
            <a:off x="11426016" y="7262475"/>
            <a:ext cx="1031051" cy="346890"/>
          </a:xfrm>
          <a:prstGeom prst="rect">
            <a:avLst/>
          </a:prstGeom>
          <a:noFill/>
        </p:spPr>
        <p:txBody>
          <a:bodyPr wrap="none" rtlCol="0">
            <a:spAutoFit/>
          </a:bodyPr>
          <a:lstStyle/>
          <a:p>
            <a:r>
              <a:rPr kumimoji="1" lang="zh-CN" altLang="en-US" sz="1654" dirty="0">
                <a:latin typeface="SimSun" panose="02010600030101010101" pitchFamily="2" charset="-122"/>
                <a:ea typeface="SimSun" panose="02010600030101010101" pitchFamily="2" charset="-122"/>
              </a:rPr>
              <a:t>学生模型</a:t>
            </a:r>
          </a:p>
        </p:txBody>
      </p:sp>
      <p:sp>
        <p:nvSpPr>
          <p:cNvPr id="122" name="矩形 121">
            <a:extLst>
              <a:ext uri="{FF2B5EF4-FFF2-40B4-BE49-F238E27FC236}">
                <a16:creationId xmlns:a16="http://schemas.microsoft.com/office/drawing/2014/main" id="{8BA166E2-7A88-1551-313F-E1B801FA4C34}"/>
              </a:ext>
            </a:extLst>
          </p:cNvPr>
          <p:cNvSpPr/>
          <p:nvPr/>
        </p:nvSpPr>
        <p:spPr>
          <a:xfrm>
            <a:off x="1049038" y="600281"/>
            <a:ext cx="12302135" cy="7798975"/>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sp>
        <p:nvSpPr>
          <p:cNvPr id="123" name="矩形 122">
            <a:extLst>
              <a:ext uri="{FF2B5EF4-FFF2-40B4-BE49-F238E27FC236}">
                <a16:creationId xmlns:a16="http://schemas.microsoft.com/office/drawing/2014/main" id="{039E53C2-EC76-7897-4C93-57D10A32D4D6}"/>
              </a:ext>
            </a:extLst>
          </p:cNvPr>
          <p:cNvSpPr/>
          <p:nvPr/>
        </p:nvSpPr>
        <p:spPr>
          <a:xfrm>
            <a:off x="4429096" y="356561"/>
            <a:ext cx="5722531" cy="487438"/>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Sun" panose="02010600030101010101" pitchFamily="2" charset="-122"/>
                <a:ea typeface="SimSun" panose="02010600030101010101" pitchFamily="2" charset="-122"/>
              </a:rPr>
              <a:t>基于多模态特权信息蒸馏的脑肿瘤分类研究</a:t>
            </a:r>
          </a:p>
        </p:txBody>
      </p:sp>
      <p:sp>
        <p:nvSpPr>
          <p:cNvPr id="2" name="文本框 1">
            <a:extLst>
              <a:ext uri="{FF2B5EF4-FFF2-40B4-BE49-F238E27FC236}">
                <a16:creationId xmlns:a16="http://schemas.microsoft.com/office/drawing/2014/main" id="{4C69F149-A9D0-4D16-BDD2-55454905A52E}"/>
              </a:ext>
            </a:extLst>
          </p:cNvPr>
          <p:cNvSpPr txBox="1"/>
          <p:nvPr/>
        </p:nvSpPr>
        <p:spPr>
          <a:xfrm>
            <a:off x="3703531" y="8503882"/>
            <a:ext cx="8701285"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4</a:t>
            </a:r>
            <a:r>
              <a:rPr lang="zh-CN" altLang="en-US" dirty="0">
                <a:latin typeface="SimSun" panose="02010600030101010101" pitchFamily="2" charset="-122"/>
                <a:ea typeface="SimSun" panose="02010600030101010101" pitchFamily="2" charset="-122"/>
              </a:rPr>
              <a:t> 基于多模态特权信息蒸馏的脑肿瘤分类研究流程图</a:t>
            </a:r>
          </a:p>
        </p:txBody>
      </p:sp>
      <p:sp>
        <p:nvSpPr>
          <p:cNvPr id="3" name="文本框 2">
            <a:extLst>
              <a:ext uri="{FF2B5EF4-FFF2-40B4-BE49-F238E27FC236}">
                <a16:creationId xmlns:a16="http://schemas.microsoft.com/office/drawing/2014/main" id="{0283A364-9340-E14E-D39E-133353327417}"/>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14</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9407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2"/>
          <p:cNvSpPr/>
          <p:nvPr/>
        </p:nvSpPr>
        <p:spPr>
          <a:xfrm>
            <a:off x="-241124" y="-370642"/>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5" name="圆角矩形 144"/>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 name="组合 3"/>
          <p:cNvGrpSpPr/>
          <p:nvPr/>
        </p:nvGrpSpPr>
        <p:grpSpPr>
          <a:xfrm>
            <a:off x="8986478" y="2894244"/>
            <a:ext cx="3601011" cy="3601011"/>
            <a:chOff x="819449" y="1312526"/>
            <a:chExt cx="2762676" cy="2762676"/>
          </a:xfrm>
        </p:grpSpPr>
        <p:grpSp>
          <p:nvGrpSpPr>
            <p:cNvPr id="138" name="组合 137"/>
            <p:cNvGrpSpPr/>
            <p:nvPr/>
          </p:nvGrpSpPr>
          <p:grpSpPr>
            <a:xfrm>
              <a:off x="819449" y="1312526"/>
              <a:ext cx="2762676" cy="2762676"/>
              <a:chOff x="3393106" y="2094168"/>
              <a:chExt cx="2664366" cy="2664366"/>
            </a:xfrm>
          </p:grpSpPr>
          <p:sp>
            <p:nvSpPr>
              <p:cNvPr id="140" name="椭圆 13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41" name="组合 140"/>
              <p:cNvGrpSpPr/>
              <p:nvPr/>
            </p:nvGrpSpPr>
            <p:grpSpPr>
              <a:xfrm>
                <a:off x="3655434" y="2332886"/>
                <a:ext cx="2167846" cy="2167846"/>
                <a:chOff x="3739822" y="2440887"/>
                <a:chExt cx="1970936" cy="1970936"/>
              </a:xfrm>
            </p:grpSpPr>
            <p:sp>
              <p:nvSpPr>
                <p:cNvPr id="142" name="圆角矩形 14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3" name="椭圆 142"/>
                <p:cNvSpPr>
                  <a:spLocks noChangeAspect="1"/>
                </p:cNvSpPr>
                <p:nvPr/>
              </p:nvSpPr>
              <p:spPr>
                <a:xfrm>
                  <a:off x="3837054" y="2549460"/>
                  <a:ext cx="1776466" cy="1776466"/>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3" name="文本框 20"/>
            <p:cNvSpPr txBox="1">
              <a:spLocks noChangeArrowheads="1"/>
            </p:cNvSpPr>
            <p:nvPr/>
          </p:nvSpPr>
          <p:spPr bwMode="auto">
            <a:xfrm>
              <a:off x="1071711" y="2631278"/>
              <a:ext cx="2235995" cy="405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CONTENTS</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4" name="文本框 20"/>
            <p:cNvSpPr txBox="1">
              <a:spLocks noChangeArrowheads="1"/>
            </p:cNvSpPr>
            <p:nvPr/>
          </p:nvSpPr>
          <p:spPr bwMode="auto">
            <a:xfrm>
              <a:off x="1071711" y="2080116"/>
              <a:ext cx="2235995" cy="66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zh-CN" altLang="en-US" sz="5037"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目录</a:t>
              </a:r>
            </a:p>
          </p:txBody>
        </p:sp>
      </p:grpSp>
      <p:grpSp>
        <p:nvGrpSpPr>
          <p:cNvPr id="146" name="组合 145"/>
          <p:cNvGrpSpPr/>
          <p:nvPr/>
        </p:nvGrpSpPr>
        <p:grpSpPr>
          <a:xfrm>
            <a:off x="9371043" y="6940414"/>
            <a:ext cx="689949" cy="689949"/>
            <a:chOff x="3393106" y="2094168"/>
            <a:chExt cx="2664366" cy="2664366"/>
          </a:xfrm>
        </p:grpSpPr>
        <p:sp>
          <p:nvSpPr>
            <p:cNvPr id="147" name="椭圆 146"/>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48" name="组合 147"/>
            <p:cNvGrpSpPr/>
            <p:nvPr/>
          </p:nvGrpSpPr>
          <p:grpSpPr>
            <a:xfrm>
              <a:off x="3655434" y="2332886"/>
              <a:ext cx="2167846" cy="2167846"/>
              <a:chOff x="3739822" y="2440887"/>
              <a:chExt cx="1970936" cy="1970936"/>
            </a:xfrm>
          </p:grpSpPr>
          <p:sp>
            <p:nvSpPr>
              <p:cNvPr id="149" name="圆角矩形 1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0" name="椭圆 149"/>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1" name="组合 150"/>
          <p:cNvGrpSpPr/>
          <p:nvPr/>
        </p:nvGrpSpPr>
        <p:grpSpPr>
          <a:xfrm>
            <a:off x="7999522" y="3763521"/>
            <a:ext cx="299297" cy="299297"/>
            <a:chOff x="3393106" y="2094168"/>
            <a:chExt cx="2664366" cy="2664366"/>
          </a:xfrm>
        </p:grpSpPr>
        <p:sp>
          <p:nvSpPr>
            <p:cNvPr id="153" name="椭圆 152"/>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54" name="组合 153"/>
            <p:cNvGrpSpPr/>
            <p:nvPr/>
          </p:nvGrpSpPr>
          <p:grpSpPr>
            <a:xfrm>
              <a:off x="3655434" y="2332886"/>
              <a:ext cx="2167846" cy="2167846"/>
              <a:chOff x="3739822" y="2440887"/>
              <a:chExt cx="1970936" cy="1970936"/>
            </a:xfrm>
          </p:grpSpPr>
          <p:sp>
            <p:nvSpPr>
              <p:cNvPr id="156" name="圆角矩形 155"/>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8" name="椭圆 157"/>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60" name="组合 159"/>
          <p:cNvGrpSpPr/>
          <p:nvPr/>
        </p:nvGrpSpPr>
        <p:grpSpPr>
          <a:xfrm>
            <a:off x="8029999" y="6041214"/>
            <a:ext cx="485021" cy="485021"/>
            <a:chOff x="3393106" y="2094168"/>
            <a:chExt cx="2664366" cy="2664366"/>
          </a:xfrm>
        </p:grpSpPr>
        <p:sp>
          <p:nvSpPr>
            <p:cNvPr id="161" name="椭圆 160"/>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62" name="组合 161"/>
            <p:cNvGrpSpPr/>
            <p:nvPr/>
          </p:nvGrpSpPr>
          <p:grpSpPr>
            <a:xfrm>
              <a:off x="3655434" y="2332886"/>
              <a:ext cx="2167846" cy="2167846"/>
              <a:chOff x="3739822" y="2440887"/>
              <a:chExt cx="1970936" cy="1970936"/>
            </a:xfrm>
          </p:grpSpPr>
          <p:sp>
            <p:nvSpPr>
              <p:cNvPr id="163" name="圆角矩形 162"/>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4" name="椭圆 163"/>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65" name="组合 164"/>
          <p:cNvGrpSpPr/>
          <p:nvPr/>
        </p:nvGrpSpPr>
        <p:grpSpPr>
          <a:xfrm>
            <a:off x="11398188" y="6194018"/>
            <a:ext cx="416570" cy="416570"/>
            <a:chOff x="3393106" y="2094168"/>
            <a:chExt cx="2664366" cy="2664366"/>
          </a:xfrm>
        </p:grpSpPr>
        <p:sp>
          <p:nvSpPr>
            <p:cNvPr id="166" name="椭圆 165"/>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67" name="组合 166"/>
            <p:cNvGrpSpPr/>
            <p:nvPr/>
          </p:nvGrpSpPr>
          <p:grpSpPr>
            <a:xfrm>
              <a:off x="3655434" y="2332886"/>
              <a:ext cx="2167846" cy="2167846"/>
              <a:chOff x="3739822" y="2440887"/>
              <a:chExt cx="1970936" cy="1970936"/>
            </a:xfrm>
          </p:grpSpPr>
          <p:sp>
            <p:nvSpPr>
              <p:cNvPr id="168" name="圆角矩形 167"/>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9" name="椭圆 168"/>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70" name="组合 169"/>
          <p:cNvGrpSpPr/>
          <p:nvPr/>
        </p:nvGrpSpPr>
        <p:grpSpPr>
          <a:xfrm>
            <a:off x="9485570" y="2798671"/>
            <a:ext cx="858883" cy="858883"/>
            <a:chOff x="3393106" y="2094168"/>
            <a:chExt cx="2664366" cy="2664366"/>
          </a:xfrm>
        </p:grpSpPr>
        <p:sp>
          <p:nvSpPr>
            <p:cNvPr id="171" name="椭圆 170"/>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72" name="组合 171"/>
            <p:cNvGrpSpPr/>
            <p:nvPr/>
          </p:nvGrpSpPr>
          <p:grpSpPr>
            <a:xfrm>
              <a:off x="3655434" y="2332886"/>
              <a:ext cx="2167846" cy="2167846"/>
              <a:chOff x="3739822" y="2440887"/>
              <a:chExt cx="1970936" cy="1970936"/>
            </a:xfrm>
          </p:grpSpPr>
          <p:sp>
            <p:nvSpPr>
              <p:cNvPr id="173" name="圆角矩形 172"/>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4" name="椭圆 173"/>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75" name="组合 174"/>
          <p:cNvGrpSpPr/>
          <p:nvPr/>
        </p:nvGrpSpPr>
        <p:grpSpPr>
          <a:xfrm>
            <a:off x="10603051" y="1800616"/>
            <a:ext cx="416570" cy="416570"/>
            <a:chOff x="3393106" y="2094168"/>
            <a:chExt cx="2664366" cy="2664366"/>
          </a:xfrm>
        </p:grpSpPr>
        <p:sp>
          <p:nvSpPr>
            <p:cNvPr id="176" name="椭圆 175"/>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77" name="组合 176"/>
            <p:cNvGrpSpPr/>
            <p:nvPr/>
          </p:nvGrpSpPr>
          <p:grpSpPr>
            <a:xfrm>
              <a:off x="3655434" y="2332886"/>
              <a:ext cx="2167846" cy="2167846"/>
              <a:chOff x="3739822" y="2440887"/>
              <a:chExt cx="1970936" cy="1970936"/>
            </a:xfrm>
          </p:grpSpPr>
          <p:sp>
            <p:nvSpPr>
              <p:cNvPr id="178" name="圆角矩形 177"/>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9" name="椭圆 178"/>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80" name="组合 179"/>
          <p:cNvGrpSpPr/>
          <p:nvPr/>
        </p:nvGrpSpPr>
        <p:grpSpPr>
          <a:xfrm>
            <a:off x="11846315" y="2356422"/>
            <a:ext cx="292733" cy="292733"/>
            <a:chOff x="3393106" y="2094168"/>
            <a:chExt cx="2664366" cy="2664366"/>
          </a:xfrm>
        </p:grpSpPr>
        <p:sp>
          <p:nvSpPr>
            <p:cNvPr id="181" name="椭圆 180"/>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2" name="组合 181"/>
            <p:cNvGrpSpPr/>
            <p:nvPr/>
          </p:nvGrpSpPr>
          <p:grpSpPr>
            <a:xfrm>
              <a:off x="3655434" y="2332886"/>
              <a:ext cx="2167846" cy="2167846"/>
              <a:chOff x="3739822" y="2440887"/>
              <a:chExt cx="1970936" cy="1970936"/>
            </a:xfrm>
          </p:grpSpPr>
          <p:sp>
            <p:nvSpPr>
              <p:cNvPr id="183" name="圆角矩形 182"/>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4" name="椭圆 183"/>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8" name="组合 7"/>
          <p:cNvGrpSpPr/>
          <p:nvPr/>
        </p:nvGrpSpPr>
        <p:grpSpPr>
          <a:xfrm>
            <a:off x="2359478" y="1732520"/>
            <a:ext cx="4843353" cy="888372"/>
            <a:chOff x="4591661" y="1285875"/>
            <a:chExt cx="3075484" cy="564108"/>
          </a:xfrm>
        </p:grpSpPr>
        <p:sp>
          <p:nvSpPr>
            <p:cNvPr id="186" name="圆角矩形 185"/>
            <p:cNvSpPr/>
            <p:nvPr/>
          </p:nvSpPr>
          <p:spPr>
            <a:xfrm rot="16200000">
              <a:off x="5847349" y="30187"/>
              <a:ext cx="564108" cy="3075484"/>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7" name="组合 6"/>
            <p:cNvGrpSpPr/>
            <p:nvPr/>
          </p:nvGrpSpPr>
          <p:grpSpPr>
            <a:xfrm>
              <a:off x="4653533" y="1323975"/>
              <a:ext cx="483262" cy="483262"/>
              <a:chOff x="4691557" y="1218042"/>
              <a:chExt cx="695128" cy="695128"/>
            </a:xfrm>
          </p:grpSpPr>
          <p:sp>
            <p:nvSpPr>
              <p:cNvPr id="187" name="椭圆 186"/>
              <p:cNvSpPr/>
              <p:nvPr/>
            </p:nvSpPr>
            <p:spPr bwMode="blackWhite">
              <a:xfrm>
                <a:off x="4691557" y="1218042"/>
                <a:ext cx="695128" cy="695128"/>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8" name="组合 187"/>
              <p:cNvGrpSpPr/>
              <p:nvPr/>
            </p:nvGrpSpPr>
            <p:grpSpPr>
              <a:xfrm>
                <a:off x="4773826" y="1299033"/>
                <a:ext cx="537389" cy="531869"/>
                <a:chOff x="2853235" y="1783694"/>
                <a:chExt cx="971137" cy="961161"/>
              </a:xfrm>
            </p:grpSpPr>
            <p:sp>
              <p:nvSpPr>
                <p:cNvPr id="191" name="椭圆 190"/>
                <p:cNvSpPr/>
                <p:nvPr/>
              </p:nvSpPr>
              <p:spPr bwMode="auto">
                <a:xfrm>
                  <a:off x="2853235" y="1786005"/>
                  <a:ext cx="958850" cy="958850"/>
                </a:xfrm>
                <a:prstGeom prst="ellipse">
                  <a:avLst/>
                </a:prstGeom>
                <a:solidFill>
                  <a:srgbClr val="375B7D"/>
                </a:solidFill>
                <a:ln w="25400">
                  <a:noFill/>
                </a:ln>
                <a:effectLst>
                  <a:outerShdw blurRad="254000" dist="114300" dir="2700000" algn="tl" rotWithShape="0">
                    <a:prstClr val="black">
                      <a:alpha val="25000"/>
                    </a:prstClr>
                  </a:outerShdw>
                </a:effectLst>
              </p:spPr>
              <p:txBody>
                <a:bodyPr vert="horz" wrap="square" lIns="144002" tIns="72001" rIns="144002" bIns="72001" numCol="1" anchor="t" anchorCtr="0" compatLnSpc="1"/>
                <a:lstStyle/>
                <a:p>
                  <a:endParaRPr lang="zh-CN" altLang="en-US" sz="378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2" name="文本框 11"/>
                <p:cNvSpPr txBox="1"/>
                <p:nvPr/>
              </p:nvSpPr>
              <p:spPr>
                <a:xfrm>
                  <a:off x="2873961" y="1783694"/>
                  <a:ext cx="950411" cy="793033"/>
                </a:xfrm>
                <a:prstGeom prst="rect">
                  <a:avLst/>
                </a:prstGeom>
                <a:noFill/>
              </p:spPr>
              <p:txBody>
                <a:bodyPr wrap="none" rtlCol="0">
                  <a:spAutoFit/>
                </a:bodyPr>
                <a:lstStyle/>
                <a:p>
                  <a:pPr lvl="0" algn="ctr"/>
                  <a:r>
                    <a:rPr lang="en-US" altLang="zh-CN"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189" name="TextBox 7"/>
            <p:cNvSpPr>
              <a:spLocks noChangeArrowheads="1"/>
            </p:cNvSpPr>
            <p:nvPr/>
          </p:nvSpPr>
          <p:spPr bwMode="auto">
            <a:xfrm>
              <a:off x="5383716" y="1401723"/>
              <a:ext cx="1937132" cy="32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307" b="1">
                  <a:latin typeface="宋体" panose="02010600030101010101" pitchFamily="2" charset="-122"/>
                  <a:ea typeface="宋体" panose="02010600030101010101" pitchFamily="2" charset="-122"/>
                  <a:cs typeface="+mn-ea"/>
                </a:rPr>
                <a:t>研究背景及意义</a:t>
              </a:r>
              <a:endParaRPr lang="zh-CN" altLang="en-US" sz="3307" b="1" dirty="0">
                <a:latin typeface="宋体" panose="02010600030101010101" pitchFamily="2" charset="-122"/>
                <a:ea typeface="宋体" panose="02010600030101010101" pitchFamily="2" charset="-122"/>
                <a:cs typeface="+mn-ea"/>
              </a:endParaRPr>
            </a:p>
          </p:txBody>
        </p:sp>
      </p:grpSp>
      <p:grpSp>
        <p:nvGrpSpPr>
          <p:cNvPr id="9" name="组合 8"/>
          <p:cNvGrpSpPr/>
          <p:nvPr/>
        </p:nvGrpSpPr>
        <p:grpSpPr>
          <a:xfrm>
            <a:off x="2359477" y="3319332"/>
            <a:ext cx="4843353" cy="888372"/>
            <a:chOff x="4739429" y="1774959"/>
            <a:chExt cx="3075484" cy="564108"/>
          </a:xfrm>
        </p:grpSpPr>
        <p:sp>
          <p:nvSpPr>
            <p:cNvPr id="253" name="圆角矩形 252"/>
            <p:cNvSpPr/>
            <p:nvPr/>
          </p:nvSpPr>
          <p:spPr>
            <a:xfrm rot="16200000">
              <a:off x="5995117" y="519271"/>
              <a:ext cx="564108" cy="3075484"/>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54" name="组合 253"/>
            <p:cNvGrpSpPr/>
            <p:nvPr/>
          </p:nvGrpSpPr>
          <p:grpSpPr>
            <a:xfrm>
              <a:off x="7262192" y="1813059"/>
              <a:ext cx="483262" cy="483262"/>
              <a:chOff x="4691557" y="1218042"/>
              <a:chExt cx="695128" cy="695128"/>
            </a:xfrm>
          </p:grpSpPr>
          <p:sp>
            <p:nvSpPr>
              <p:cNvPr id="256" name="椭圆 255"/>
              <p:cNvSpPr/>
              <p:nvPr/>
            </p:nvSpPr>
            <p:spPr bwMode="blackWhite">
              <a:xfrm>
                <a:off x="4691557" y="1218042"/>
                <a:ext cx="695128" cy="695128"/>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57" name="组合 256"/>
              <p:cNvGrpSpPr/>
              <p:nvPr/>
            </p:nvGrpSpPr>
            <p:grpSpPr>
              <a:xfrm>
                <a:off x="4773828" y="1299033"/>
                <a:ext cx="537388" cy="531869"/>
                <a:chOff x="2853235" y="1783694"/>
                <a:chExt cx="971134" cy="961161"/>
              </a:xfrm>
            </p:grpSpPr>
            <p:sp>
              <p:nvSpPr>
                <p:cNvPr id="258" name="椭圆 257"/>
                <p:cNvSpPr/>
                <p:nvPr/>
              </p:nvSpPr>
              <p:spPr bwMode="auto">
                <a:xfrm>
                  <a:off x="2853235" y="1786005"/>
                  <a:ext cx="958850" cy="958850"/>
                </a:xfrm>
                <a:prstGeom prst="ellipse">
                  <a:avLst/>
                </a:prstGeom>
                <a:solidFill>
                  <a:srgbClr val="375B7D"/>
                </a:solidFill>
                <a:ln w="25400">
                  <a:noFill/>
                </a:ln>
                <a:effectLst>
                  <a:outerShdw blurRad="254000" dist="114300" dir="2700000" algn="tl" rotWithShape="0">
                    <a:prstClr val="black">
                      <a:alpha val="25000"/>
                    </a:prstClr>
                  </a:outerShdw>
                </a:effectLst>
              </p:spPr>
              <p:txBody>
                <a:bodyPr vert="horz" wrap="square" lIns="144002" tIns="72001" rIns="144002" bIns="72001" numCol="1" anchor="t" anchorCtr="0" compatLnSpc="1"/>
                <a:lstStyle/>
                <a:p>
                  <a:endParaRPr lang="zh-CN" altLang="en-US" sz="378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59" name="文本框 11"/>
                <p:cNvSpPr txBox="1"/>
                <p:nvPr/>
              </p:nvSpPr>
              <p:spPr>
                <a:xfrm>
                  <a:off x="2873958" y="1783694"/>
                  <a:ext cx="950411" cy="793033"/>
                </a:xfrm>
                <a:prstGeom prst="rect">
                  <a:avLst/>
                </a:prstGeom>
                <a:noFill/>
              </p:spPr>
              <p:txBody>
                <a:bodyPr wrap="none" rtlCol="0">
                  <a:spAutoFit/>
                </a:bodyPr>
                <a:lstStyle/>
                <a:p>
                  <a:pPr lvl="0" algn="ctr"/>
                  <a:r>
                    <a:rPr lang="en-US" altLang="zh-CN"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02</a:t>
                  </a:r>
                  <a:endParaRPr lang="zh-CN" altLang="en-US"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255" name="TextBox 7"/>
            <p:cNvSpPr>
              <a:spLocks noChangeArrowheads="1"/>
            </p:cNvSpPr>
            <p:nvPr/>
          </p:nvSpPr>
          <p:spPr bwMode="auto">
            <a:xfrm>
              <a:off x="5040971" y="1890807"/>
              <a:ext cx="2064852" cy="32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307" b="1">
                  <a:latin typeface="宋体" panose="02010600030101010101" pitchFamily="2" charset="-122"/>
                  <a:ea typeface="宋体" panose="02010600030101010101" pitchFamily="2" charset="-122"/>
                  <a:cs typeface="+mn-ea"/>
                </a:rPr>
                <a:t>研究现状</a:t>
              </a:r>
              <a:endParaRPr lang="zh-CN" altLang="en-US" sz="3307" b="1" dirty="0">
                <a:latin typeface="微软雅黑" panose="020B0503020204020204" charset="-122"/>
                <a:ea typeface="微软雅黑" panose="020B0503020204020204" charset="-122"/>
              </a:endParaRPr>
            </a:p>
          </p:txBody>
        </p:sp>
      </p:grpSp>
      <p:grpSp>
        <p:nvGrpSpPr>
          <p:cNvPr id="260" name="组合 259"/>
          <p:cNvGrpSpPr/>
          <p:nvPr/>
        </p:nvGrpSpPr>
        <p:grpSpPr>
          <a:xfrm>
            <a:off x="2334645" y="4905975"/>
            <a:ext cx="4843353" cy="888372"/>
            <a:chOff x="4591661" y="1285875"/>
            <a:chExt cx="3075484" cy="564108"/>
          </a:xfrm>
        </p:grpSpPr>
        <p:sp>
          <p:nvSpPr>
            <p:cNvPr id="261" name="圆角矩形 260"/>
            <p:cNvSpPr/>
            <p:nvPr/>
          </p:nvSpPr>
          <p:spPr>
            <a:xfrm rot="16200000">
              <a:off x="5847349" y="30187"/>
              <a:ext cx="564108" cy="3075484"/>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2" name="组合 261"/>
            <p:cNvGrpSpPr/>
            <p:nvPr/>
          </p:nvGrpSpPr>
          <p:grpSpPr>
            <a:xfrm>
              <a:off x="4653533" y="1323975"/>
              <a:ext cx="483262" cy="483262"/>
              <a:chOff x="4691557" y="1218042"/>
              <a:chExt cx="695128" cy="695128"/>
            </a:xfrm>
          </p:grpSpPr>
          <p:sp>
            <p:nvSpPr>
              <p:cNvPr id="264" name="椭圆 263"/>
              <p:cNvSpPr/>
              <p:nvPr/>
            </p:nvSpPr>
            <p:spPr bwMode="blackWhite">
              <a:xfrm>
                <a:off x="4691557" y="1218042"/>
                <a:ext cx="695128" cy="695128"/>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5" name="组合 264"/>
              <p:cNvGrpSpPr/>
              <p:nvPr/>
            </p:nvGrpSpPr>
            <p:grpSpPr>
              <a:xfrm>
                <a:off x="4773825" y="1299033"/>
                <a:ext cx="537389" cy="531869"/>
                <a:chOff x="2853235" y="1783694"/>
                <a:chExt cx="971137" cy="961161"/>
              </a:xfrm>
            </p:grpSpPr>
            <p:sp>
              <p:nvSpPr>
                <p:cNvPr id="266" name="椭圆 265"/>
                <p:cNvSpPr/>
                <p:nvPr/>
              </p:nvSpPr>
              <p:spPr bwMode="auto">
                <a:xfrm>
                  <a:off x="2853235" y="1786005"/>
                  <a:ext cx="958850" cy="958850"/>
                </a:xfrm>
                <a:prstGeom prst="ellipse">
                  <a:avLst/>
                </a:prstGeom>
                <a:solidFill>
                  <a:srgbClr val="375B7D"/>
                </a:solidFill>
                <a:ln w="25400">
                  <a:noFill/>
                </a:ln>
                <a:effectLst>
                  <a:outerShdw blurRad="254000" dist="114300" dir="2700000" algn="tl" rotWithShape="0">
                    <a:prstClr val="black">
                      <a:alpha val="25000"/>
                    </a:prstClr>
                  </a:outerShdw>
                </a:effectLst>
              </p:spPr>
              <p:txBody>
                <a:bodyPr vert="horz" wrap="square" lIns="144002" tIns="72001" rIns="144002" bIns="72001" numCol="1" anchor="t" anchorCtr="0" compatLnSpc="1"/>
                <a:lstStyle/>
                <a:p>
                  <a:endParaRPr lang="zh-CN" altLang="en-US" sz="378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67" name="文本框 11"/>
                <p:cNvSpPr txBox="1"/>
                <p:nvPr/>
              </p:nvSpPr>
              <p:spPr>
                <a:xfrm>
                  <a:off x="2873959" y="1783694"/>
                  <a:ext cx="950413" cy="793033"/>
                </a:xfrm>
                <a:prstGeom prst="rect">
                  <a:avLst/>
                </a:prstGeom>
                <a:noFill/>
              </p:spPr>
              <p:txBody>
                <a:bodyPr wrap="none" rtlCol="0">
                  <a:spAutoFit/>
                </a:bodyPr>
                <a:lstStyle/>
                <a:p>
                  <a:pPr lvl="0" algn="ctr"/>
                  <a:r>
                    <a:rPr lang="en-US" altLang="zh-CN"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263" name="TextBox 7"/>
            <p:cNvSpPr>
              <a:spLocks noChangeArrowheads="1"/>
            </p:cNvSpPr>
            <p:nvPr/>
          </p:nvSpPr>
          <p:spPr bwMode="auto">
            <a:xfrm>
              <a:off x="5383716" y="1401723"/>
              <a:ext cx="1925995" cy="32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307" b="1">
                  <a:latin typeface="宋体" panose="02010600030101010101" pitchFamily="2" charset="-122"/>
                  <a:ea typeface="宋体" panose="02010600030101010101" pitchFamily="2" charset="-122"/>
                  <a:cs typeface="+mn-ea"/>
                </a:rPr>
                <a:t>研究内容及思路</a:t>
              </a:r>
              <a:endParaRPr lang="zh-CN" altLang="en-US" sz="3307" b="1" dirty="0">
                <a:latin typeface="微软雅黑" panose="020B0503020204020204" charset="-122"/>
                <a:ea typeface="微软雅黑" panose="020B0503020204020204" charset="-122"/>
              </a:endParaRPr>
            </a:p>
          </p:txBody>
        </p:sp>
      </p:grpSp>
      <p:grpSp>
        <p:nvGrpSpPr>
          <p:cNvPr id="268" name="组合 267"/>
          <p:cNvGrpSpPr/>
          <p:nvPr/>
        </p:nvGrpSpPr>
        <p:grpSpPr>
          <a:xfrm>
            <a:off x="2359478" y="6511927"/>
            <a:ext cx="4843353" cy="888372"/>
            <a:chOff x="4739429" y="1774959"/>
            <a:chExt cx="3075484" cy="564108"/>
          </a:xfrm>
        </p:grpSpPr>
        <p:sp>
          <p:nvSpPr>
            <p:cNvPr id="269" name="圆角矩形 268"/>
            <p:cNvSpPr/>
            <p:nvPr/>
          </p:nvSpPr>
          <p:spPr>
            <a:xfrm rot="16200000">
              <a:off x="5995117" y="519271"/>
              <a:ext cx="564108" cy="3075484"/>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70" name="组合 269"/>
            <p:cNvGrpSpPr/>
            <p:nvPr/>
          </p:nvGrpSpPr>
          <p:grpSpPr>
            <a:xfrm>
              <a:off x="7262192" y="1813059"/>
              <a:ext cx="483262" cy="483262"/>
              <a:chOff x="4691557" y="1218042"/>
              <a:chExt cx="695128" cy="695128"/>
            </a:xfrm>
          </p:grpSpPr>
          <p:sp>
            <p:nvSpPr>
              <p:cNvPr id="272" name="椭圆 271"/>
              <p:cNvSpPr/>
              <p:nvPr/>
            </p:nvSpPr>
            <p:spPr bwMode="blackWhite">
              <a:xfrm>
                <a:off x="4691557" y="1218042"/>
                <a:ext cx="695128" cy="695128"/>
              </a:xfrm>
              <a:prstGeom prst="ellipse">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73" name="组合 272"/>
              <p:cNvGrpSpPr/>
              <p:nvPr/>
            </p:nvGrpSpPr>
            <p:grpSpPr>
              <a:xfrm>
                <a:off x="4773826" y="1299033"/>
                <a:ext cx="537389" cy="531869"/>
                <a:chOff x="2853235" y="1783694"/>
                <a:chExt cx="971137" cy="961161"/>
              </a:xfrm>
            </p:grpSpPr>
            <p:sp>
              <p:nvSpPr>
                <p:cNvPr id="274" name="椭圆 273"/>
                <p:cNvSpPr/>
                <p:nvPr/>
              </p:nvSpPr>
              <p:spPr bwMode="auto">
                <a:xfrm>
                  <a:off x="2853235" y="1786005"/>
                  <a:ext cx="958850" cy="958850"/>
                </a:xfrm>
                <a:prstGeom prst="ellipse">
                  <a:avLst/>
                </a:prstGeom>
                <a:solidFill>
                  <a:srgbClr val="375B7D"/>
                </a:solidFill>
                <a:ln w="25400">
                  <a:noFill/>
                </a:ln>
                <a:effectLst>
                  <a:outerShdw blurRad="254000" dist="114300" dir="2700000" algn="tl" rotWithShape="0">
                    <a:prstClr val="black">
                      <a:alpha val="25000"/>
                    </a:prstClr>
                  </a:outerShdw>
                </a:effectLst>
              </p:spPr>
              <p:txBody>
                <a:bodyPr vert="horz" wrap="square" lIns="144002" tIns="72001" rIns="144002" bIns="72001" numCol="1" anchor="t" anchorCtr="0" compatLnSpc="1"/>
                <a:lstStyle/>
                <a:p>
                  <a:endParaRPr lang="zh-CN" altLang="en-US" sz="378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75" name="文本框 11"/>
                <p:cNvSpPr txBox="1"/>
                <p:nvPr/>
              </p:nvSpPr>
              <p:spPr>
                <a:xfrm>
                  <a:off x="2873961" y="1783694"/>
                  <a:ext cx="950411" cy="793033"/>
                </a:xfrm>
                <a:prstGeom prst="rect">
                  <a:avLst/>
                </a:prstGeom>
                <a:noFill/>
              </p:spPr>
              <p:txBody>
                <a:bodyPr wrap="none" rtlCol="0">
                  <a:spAutoFit/>
                </a:bodyPr>
                <a:lstStyle/>
                <a:p>
                  <a:pPr lvl="0" algn="ctr"/>
                  <a:r>
                    <a:rPr lang="en-US" altLang="zh-CN"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04</a:t>
                  </a:r>
                  <a:endParaRPr lang="zh-CN" altLang="en-US" sz="2522" b="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271" name="TextBox 7"/>
            <p:cNvSpPr>
              <a:spLocks noChangeArrowheads="1"/>
            </p:cNvSpPr>
            <p:nvPr/>
          </p:nvSpPr>
          <p:spPr bwMode="auto">
            <a:xfrm>
              <a:off x="5040971" y="1890807"/>
              <a:ext cx="2064852" cy="32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3307" b="1">
                  <a:latin typeface="宋体" panose="02010600030101010101" pitchFamily="2" charset="-122"/>
                  <a:ea typeface="宋体" panose="02010600030101010101" pitchFamily="2" charset="-122"/>
                  <a:cs typeface="+mn-ea"/>
                </a:rPr>
                <a:t>研究计划</a:t>
              </a:r>
              <a:endParaRPr lang="zh-CN" altLang="en-US" sz="3307" b="1" dirty="0">
                <a:latin typeface="微软雅黑" panose="020B0503020204020204" charset="-122"/>
                <a:ea typeface="微软雅黑" panose="020B0503020204020204" charset="-122"/>
              </a:endParaRPr>
            </a:p>
          </p:txBody>
        </p:sp>
      </p:grpSp>
      <p:sp>
        <p:nvSpPr>
          <p:cNvPr id="287" name="椭圆 286"/>
          <p:cNvSpPr/>
          <p:nvPr/>
        </p:nvSpPr>
        <p:spPr>
          <a:xfrm>
            <a:off x="13229501" y="-730931"/>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8" name="椭圆 287"/>
          <p:cNvSpPr/>
          <p:nvPr/>
        </p:nvSpPr>
        <p:spPr>
          <a:xfrm>
            <a:off x="13529045" y="7815541"/>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9" name="椭圆 288"/>
          <p:cNvSpPr/>
          <p:nvPr/>
        </p:nvSpPr>
        <p:spPr>
          <a:xfrm>
            <a:off x="13027404" y="8905818"/>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00355-1A74-A676-73B2-3F5BF7FA8A54}"/>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5DB26856-DA53-92AD-2DDC-7783B27B958E}"/>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1FB25F00-80C4-2A4F-95AF-9EA5540BC64B}"/>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研究结果</a:t>
              </a:r>
            </a:p>
          </p:txBody>
        </p:sp>
        <p:grpSp>
          <p:nvGrpSpPr>
            <p:cNvPr id="44" name="组合 43">
              <a:extLst>
                <a:ext uri="{FF2B5EF4-FFF2-40B4-BE49-F238E27FC236}">
                  <a16:creationId xmlns:a16="http://schemas.microsoft.com/office/drawing/2014/main" id="{E56E3415-E0CF-556E-7053-A17052AA0595}"/>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BB3A16D0-F21E-E015-223C-3A0D106CE38D}"/>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46A66FB9-5ECC-6ED4-939A-2E2B3EE5D86E}"/>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A5C93764-7470-2BB0-ED27-7CF7CB2A275C}"/>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294D1A96-FF21-A803-1843-8AFC93CFE7AA}"/>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4E179BAB-74D1-3F10-794A-81D540E601CF}"/>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4577FE9E-C584-0F64-06AA-83FA3A34E0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47" name="文本框 46">
            <a:extLst>
              <a:ext uri="{FF2B5EF4-FFF2-40B4-BE49-F238E27FC236}">
                <a16:creationId xmlns:a16="http://schemas.microsoft.com/office/drawing/2014/main" id="{492E1E97-53E5-670C-7EC7-CEBBCDA1377E}"/>
              </a:ext>
            </a:extLst>
          </p:cNvPr>
          <p:cNvSpPr txBox="1"/>
          <p:nvPr/>
        </p:nvSpPr>
        <p:spPr>
          <a:xfrm>
            <a:off x="4445427" y="7645113"/>
            <a:ext cx="8701285"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5</a:t>
            </a:r>
            <a:r>
              <a:rPr lang="zh-CN" altLang="en-US" dirty="0">
                <a:latin typeface="SimSun" panose="02010600030101010101" pitchFamily="2" charset="-122"/>
                <a:ea typeface="SimSun" panose="02010600030101010101" pitchFamily="2" charset="-122"/>
              </a:rPr>
              <a:t> 基于条件去噪扩散概率模型的生成脑肿瘤图像</a:t>
            </a:r>
          </a:p>
        </p:txBody>
      </p:sp>
      <p:sp>
        <p:nvSpPr>
          <p:cNvPr id="53" name="文本框 52">
            <a:extLst>
              <a:ext uri="{FF2B5EF4-FFF2-40B4-BE49-F238E27FC236}">
                <a16:creationId xmlns:a16="http://schemas.microsoft.com/office/drawing/2014/main" id="{5B7EA923-D379-9C53-C502-FB638A2FF399}"/>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15</a:t>
            </a:r>
            <a:endParaRPr kumimoji="1" lang="zh-CN" altLang="en-US"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4CD6E751-30AB-0DE1-E593-47DEC3073EF9}"/>
              </a:ext>
            </a:extLst>
          </p:cNvPr>
          <p:cNvSpPr txBox="1"/>
          <p:nvPr/>
        </p:nvSpPr>
        <p:spPr>
          <a:xfrm>
            <a:off x="673051" y="1354425"/>
            <a:ext cx="7254240" cy="461665"/>
          </a:xfrm>
          <a:prstGeom prst="rect">
            <a:avLst/>
          </a:prstGeom>
          <a:noFill/>
        </p:spPr>
        <p:txBody>
          <a:bodyPr wrap="square">
            <a:spAutoFit/>
          </a:bodyPr>
          <a:lstStyle/>
          <a:p>
            <a:r>
              <a:rPr lang="zh-CN" altLang="en-US" sz="2400" b="1" dirty="0">
                <a:latin typeface="Times New Roman" panose="02020603050405020304" charset="0"/>
                <a:ea typeface="宋体" panose="02010600030101010101" pitchFamily="2" charset="-122"/>
                <a:cs typeface="Times New Roman" panose="02020603050405020304" charset="0"/>
              </a:rPr>
              <a:t>生成数据展示：</a:t>
            </a:r>
          </a:p>
        </p:txBody>
      </p:sp>
      <p:pic>
        <p:nvPicPr>
          <p:cNvPr id="2" name="图片 1">
            <a:extLst>
              <a:ext uri="{FF2B5EF4-FFF2-40B4-BE49-F238E27FC236}">
                <a16:creationId xmlns:a16="http://schemas.microsoft.com/office/drawing/2014/main" id="{C5380410-0C6F-FCDC-1E79-868D720E6F53}"/>
              </a:ext>
            </a:extLst>
          </p:cNvPr>
          <p:cNvPicPr>
            <a:picLocks noChangeAspect="1"/>
          </p:cNvPicPr>
          <p:nvPr/>
        </p:nvPicPr>
        <p:blipFill>
          <a:blip r:embed="rId4"/>
          <a:stretch>
            <a:fillRect/>
          </a:stretch>
        </p:blipFill>
        <p:spPr>
          <a:xfrm>
            <a:off x="1807566" y="1759323"/>
            <a:ext cx="10785080" cy="5758803"/>
          </a:xfrm>
          <a:prstGeom prst="rect">
            <a:avLst/>
          </a:prstGeom>
        </p:spPr>
      </p:pic>
    </p:spTree>
    <p:extLst>
      <p:ext uri="{BB962C8B-B14F-4D97-AF65-F5344CB8AC3E}">
        <p14:creationId xmlns:p14="http://schemas.microsoft.com/office/powerpoint/2010/main" val="3365247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1B993-6842-011D-EC47-61846120679D}"/>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613F4D73-D3A3-1883-9F51-DF5203993F64}"/>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2DE4593A-E23A-5349-5930-BFBE793A8EA7}"/>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研究结果</a:t>
              </a:r>
            </a:p>
          </p:txBody>
        </p:sp>
        <p:grpSp>
          <p:nvGrpSpPr>
            <p:cNvPr id="44" name="组合 43">
              <a:extLst>
                <a:ext uri="{FF2B5EF4-FFF2-40B4-BE49-F238E27FC236}">
                  <a16:creationId xmlns:a16="http://schemas.microsoft.com/office/drawing/2014/main" id="{7AE0DA00-2C9E-6AE9-E4C0-49BA49D9CE10}"/>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9A64FB4C-091D-9BD4-5B67-DA8C4E7ED9B4}"/>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81044D00-B865-42C4-CBD6-AA0C0EC9E834}"/>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7DB980DB-DFDD-D99A-2F0D-CB68EE09CA8B}"/>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A8E74E70-22A5-306D-5F56-8053D41A3E5A}"/>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E535A759-E578-61D6-335C-6E72D3069878}"/>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7259EA63-05AB-C650-DF4F-EE826DC91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53" name="文本框 52">
            <a:extLst>
              <a:ext uri="{FF2B5EF4-FFF2-40B4-BE49-F238E27FC236}">
                <a16:creationId xmlns:a16="http://schemas.microsoft.com/office/drawing/2014/main" id="{65E4C86D-F771-633F-1C62-8400C33FFB95}"/>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16</a:t>
            </a:r>
            <a:endParaRPr kumimoji="1" lang="zh-CN" altLang="en-US"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4E51324A-D644-98EB-E31F-4E770340E01B}"/>
              </a:ext>
            </a:extLst>
          </p:cNvPr>
          <p:cNvSpPr txBox="1"/>
          <p:nvPr/>
        </p:nvSpPr>
        <p:spPr>
          <a:xfrm>
            <a:off x="673051" y="1354425"/>
            <a:ext cx="7254240" cy="461665"/>
          </a:xfrm>
          <a:prstGeom prst="rect">
            <a:avLst/>
          </a:prstGeom>
          <a:noFill/>
        </p:spPr>
        <p:txBody>
          <a:bodyPr wrap="square">
            <a:spAutoFit/>
          </a:bodyPr>
          <a:lstStyle/>
          <a:p>
            <a:r>
              <a:rPr lang="zh-CN" altLang="en-US" sz="2400" b="1" dirty="0">
                <a:latin typeface="Times New Roman" panose="02020603050405020304" charset="0"/>
                <a:ea typeface="宋体" panose="02010600030101010101" pitchFamily="2" charset="-122"/>
                <a:cs typeface="Times New Roman" panose="02020603050405020304" charset="0"/>
              </a:rPr>
              <a:t>生成数据展示：</a:t>
            </a:r>
          </a:p>
        </p:txBody>
      </p:sp>
      <p:pic>
        <p:nvPicPr>
          <p:cNvPr id="3" name="图片 2" descr="图片包含 室内, 照片, 男人, 小&#10;&#10;AI 生成的内容可能不正确。">
            <a:extLst>
              <a:ext uri="{FF2B5EF4-FFF2-40B4-BE49-F238E27FC236}">
                <a16:creationId xmlns:a16="http://schemas.microsoft.com/office/drawing/2014/main" id="{C0511803-771D-57F2-C6EF-E39A9ED865F6}"/>
              </a:ext>
            </a:extLst>
          </p:cNvPr>
          <p:cNvPicPr>
            <a:picLocks noChangeAspect="1"/>
          </p:cNvPicPr>
          <p:nvPr/>
        </p:nvPicPr>
        <p:blipFill>
          <a:blip r:embed="rId4">
            <a:extLst>
              <a:ext uri="{28A0092B-C50C-407E-A947-70E740481C1C}">
                <a14:useLocalDpi xmlns:a14="http://schemas.microsoft.com/office/drawing/2010/main" val="0"/>
              </a:ext>
            </a:extLst>
          </a:blip>
          <a:srcRect l="8130" r="9348"/>
          <a:stretch>
            <a:fillRect/>
          </a:stretch>
        </p:blipFill>
        <p:spPr>
          <a:xfrm rot="16200000">
            <a:off x="4334643" y="4846562"/>
            <a:ext cx="2810811" cy="2440345"/>
          </a:xfrm>
          <a:prstGeom prst="rect">
            <a:avLst/>
          </a:prstGeom>
        </p:spPr>
      </p:pic>
      <p:pic>
        <p:nvPicPr>
          <p:cNvPr id="4" name="图片 3" descr="图片包含 室内, 物体, 桌子, 水果&#10;&#10;AI 生成的内容可能不正确。">
            <a:extLst>
              <a:ext uri="{FF2B5EF4-FFF2-40B4-BE49-F238E27FC236}">
                <a16:creationId xmlns:a16="http://schemas.microsoft.com/office/drawing/2014/main" id="{F931A745-ACE3-D39D-D8E2-D5301ECF00A6}"/>
              </a:ext>
            </a:extLst>
          </p:cNvPr>
          <p:cNvPicPr>
            <a:picLocks noChangeAspect="1"/>
          </p:cNvPicPr>
          <p:nvPr/>
        </p:nvPicPr>
        <p:blipFill>
          <a:blip r:embed="rId5">
            <a:extLst>
              <a:ext uri="{28A0092B-C50C-407E-A947-70E740481C1C}">
                <a14:useLocalDpi xmlns:a14="http://schemas.microsoft.com/office/drawing/2010/main" val="0"/>
              </a:ext>
            </a:extLst>
          </a:blip>
          <a:srcRect l="6647" r="15797"/>
          <a:stretch>
            <a:fillRect/>
          </a:stretch>
        </p:blipFill>
        <p:spPr>
          <a:xfrm rot="16200000">
            <a:off x="6980127" y="4856324"/>
            <a:ext cx="2810812" cy="2420822"/>
          </a:xfrm>
          <a:prstGeom prst="rect">
            <a:avLst/>
          </a:prstGeom>
        </p:spPr>
      </p:pic>
      <p:pic>
        <p:nvPicPr>
          <p:cNvPr id="5" name="图片 4">
            <a:extLst>
              <a:ext uri="{FF2B5EF4-FFF2-40B4-BE49-F238E27FC236}">
                <a16:creationId xmlns:a16="http://schemas.microsoft.com/office/drawing/2014/main" id="{55B727B5-5689-15D2-C0DF-47F997716C24}"/>
              </a:ext>
            </a:extLst>
          </p:cNvPr>
          <p:cNvPicPr>
            <a:picLocks noChangeAspect="1"/>
          </p:cNvPicPr>
          <p:nvPr/>
        </p:nvPicPr>
        <p:blipFill>
          <a:blip r:embed="rId6"/>
          <a:stretch>
            <a:fillRect/>
          </a:stretch>
        </p:blipFill>
        <p:spPr>
          <a:xfrm>
            <a:off x="4652464" y="2310910"/>
            <a:ext cx="2010030" cy="1695025"/>
          </a:xfrm>
          <a:prstGeom prst="rect">
            <a:avLst/>
          </a:prstGeom>
        </p:spPr>
      </p:pic>
      <p:pic>
        <p:nvPicPr>
          <p:cNvPr id="6" name="图片 5">
            <a:extLst>
              <a:ext uri="{FF2B5EF4-FFF2-40B4-BE49-F238E27FC236}">
                <a16:creationId xmlns:a16="http://schemas.microsoft.com/office/drawing/2014/main" id="{E8CA688C-FDE7-E181-ACF0-0529ADB1C97B}"/>
              </a:ext>
            </a:extLst>
          </p:cNvPr>
          <p:cNvPicPr>
            <a:picLocks noChangeAspect="1"/>
          </p:cNvPicPr>
          <p:nvPr/>
        </p:nvPicPr>
        <p:blipFill>
          <a:blip r:embed="rId7"/>
          <a:stretch>
            <a:fillRect/>
          </a:stretch>
        </p:blipFill>
        <p:spPr>
          <a:xfrm>
            <a:off x="9867122" y="2470721"/>
            <a:ext cx="2085031" cy="1590023"/>
          </a:xfrm>
          <a:prstGeom prst="rect">
            <a:avLst/>
          </a:prstGeom>
        </p:spPr>
      </p:pic>
      <p:pic>
        <p:nvPicPr>
          <p:cNvPr id="7" name="图片 6">
            <a:extLst>
              <a:ext uri="{FF2B5EF4-FFF2-40B4-BE49-F238E27FC236}">
                <a16:creationId xmlns:a16="http://schemas.microsoft.com/office/drawing/2014/main" id="{C311AD4E-C85C-E7F0-3738-FB50ECD127E6}"/>
              </a:ext>
            </a:extLst>
          </p:cNvPr>
          <p:cNvPicPr>
            <a:picLocks noChangeAspect="1"/>
          </p:cNvPicPr>
          <p:nvPr/>
        </p:nvPicPr>
        <p:blipFill>
          <a:blip r:embed="rId8"/>
          <a:stretch>
            <a:fillRect/>
          </a:stretch>
        </p:blipFill>
        <p:spPr>
          <a:xfrm>
            <a:off x="2035252" y="3270925"/>
            <a:ext cx="2145032" cy="1710025"/>
          </a:xfrm>
          <a:prstGeom prst="rect">
            <a:avLst/>
          </a:prstGeom>
        </p:spPr>
      </p:pic>
      <p:pic>
        <p:nvPicPr>
          <p:cNvPr id="8" name="图片 7">
            <a:extLst>
              <a:ext uri="{FF2B5EF4-FFF2-40B4-BE49-F238E27FC236}">
                <a16:creationId xmlns:a16="http://schemas.microsoft.com/office/drawing/2014/main" id="{ABBC73AF-EB45-1179-C81D-7417A0E37C0A}"/>
              </a:ext>
            </a:extLst>
          </p:cNvPr>
          <p:cNvPicPr>
            <a:picLocks noChangeAspect="1"/>
          </p:cNvPicPr>
          <p:nvPr/>
        </p:nvPicPr>
        <p:blipFill>
          <a:blip r:embed="rId9"/>
          <a:stretch>
            <a:fillRect/>
          </a:stretch>
        </p:blipFill>
        <p:spPr>
          <a:xfrm>
            <a:off x="7343912" y="2870534"/>
            <a:ext cx="1440021" cy="1095016"/>
          </a:xfrm>
          <a:prstGeom prst="rect">
            <a:avLst/>
          </a:prstGeom>
        </p:spPr>
      </p:pic>
      <p:pic>
        <p:nvPicPr>
          <p:cNvPr id="9" name="图片 8">
            <a:extLst>
              <a:ext uri="{FF2B5EF4-FFF2-40B4-BE49-F238E27FC236}">
                <a16:creationId xmlns:a16="http://schemas.microsoft.com/office/drawing/2014/main" id="{A04AABD9-512F-6EF2-5489-62A4EB25E998}"/>
              </a:ext>
            </a:extLst>
          </p:cNvPr>
          <p:cNvPicPr>
            <a:picLocks noChangeAspect="1"/>
          </p:cNvPicPr>
          <p:nvPr/>
        </p:nvPicPr>
        <p:blipFill>
          <a:blip r:embed="rId10"/>
          <a:stretch>
            <a:fillRect/>
          </a:stretch>
        </p:blipFill>
        <p:spPr>
          <a:xfrm>
            <a:off x="10323292" y="6066734"/>
            <a:ext cx="1245018" cy="1590023"/>
          </a:xfrm>
          <a:prstGeom prst="rect">
            <a:avLst/>
          </a:prstGeom>
        </p:spPr>
      </p:pic>
      <p:sp>
        <p:nvSpPr>
          <p:cNvPr id="10" name="矩形 9">
            <a:extLst>
              <a:ext uri="{FF2B5EF4-FFF2-40B4-BE49-F238E27FC236}">
                <a16:creationId xmlns:a16="http://schemas.microsoft.com/office/drawing/2014/main" id="{FD5AE512-9E1C-77C0-EC05-D0B09C02DCFD}"/>
              </a:ext>
            </a:extLst>
          </p:cNvPr>
          <p:cNvSpPr/>
          <p:nvPr/>
        </p:nvSpPr>
        <p:spPr>
          <a:xfrm>
            <a:off x="6150491" y="4806717"/>
            <a:ext cx="594572" cy="463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cxnSp>
        <p:nvCxnSpPr>
          <p:cNvPr id="11" name="直线箭头连接符 10">
            <a:extLst>
              <a:ext uri="{FF2B5EF4-FFF2-40B4-BE49-F238E27FC236}">
                <a16:creationId xmlns:a16="http://schemas.microsoft.com/office/drawing/2014/main" id="{C27812EE-1A9D-4090-9103-1003D874F35F}"/>
              </a:ext>
            </a:extLst>
          </p:cNvPr>
          <p:cNvCxnSpPr>
            <a:cxnSpLocks/>
          </p:cNvCxnSpPr>
          <p:nvPr/>
        </p:nvCxnSpPr>
        <p:spPr>
          <a:xfrm flipH="1" flipV="1">
            <a:off x="6150490" y="4125937"/>
            <a:ext cx="297285" cy="680779"/>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10C4FC56-14E9-54C3-B7EF-2E826E30F49D}"/>
              </a:ext>
            </a:extLst>
          </p:cNvPr>
          <p:cNvSpPr/>
          <p:nvPr/>
        </p:nvSpPr>
        <p:spPr>
          <a:xfrm>
            <a:off x="5250477" y="5519805"/>
            <a:ext cx="594572" cy="463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cxnSp>
        <p:nvCxnSpPr>
          <p:cNvPr id="13" name="直线箭头连接符 12">
            <a:extLst>
              <a:ext uri="{FF2B5EF4-FFF2-40B4-BE49-F238E27FC236}">
                <a16:creationId xmlns:a16="http://schemas.microsoft.com/office/drawing/2014/main" id="{0EDFF286-BEE4-B899-BA2E-850671BF9473}"/>
              </a:ext>
            </a:extLst>
          </p:cNvPr>
          <p:cNvCxnSpPr>
            <a:cxnSpLocks/>
          </p:cNvCxnSpPr>
          <p:nvPr/>
        </p:nvCxnSpPr>
        <p:spPr>
          <a:xfrm flipH="1" flipV="1">
            <a:off x="4270739" y="4828640"/>
            <a:ext cx="979738" cy="66635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67842E31-6B49-8F17-6701-A393CF171E44}"/>
              </a:ext>
            </a:extLst>
          </p:cNvPr>
          <p:cNvSpPr/>
          <p:nvPr/>
        </p:nvSpPr>
        <p:spPr>
          <a:xfrm>
            <a:off x="4921820" y="6491357"/>
            <a:ext cx="515444" cy="384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pic>
        <p:nvPicPr>
          <p:cNvPr id="15" name="图片 14">
            <a:extLst>
              <a:ext uri="{FF2B5EF4-FFF2-40B4-BE49-F238E27FC236}">
                <a16:creationId xmlns:a16="http://schemas.microsoft.com/office/drawing/2014/main" id="{8BD7122A-2473-991D-ADEB-F87A5FF16C9C}"/>
              </a:ext>
            </a:extLst>
          </p:cNvPr>
          <p:cNvPicPr>
            <a:picLocks noChangeAspect="1"/>
          </p:cNvPicPr>
          <p:nvPr/>
        </p:nvPicPr>
        <p:blipFill>
          <a:blip r:embed="rId11"/>
          <a:stretch>
            <a:fillRect/>
          </a:stretch>
        </p:blipFill>
        <p:spPr>
          <a:xfrm>
            <a:off x="2423008" y="6491357"/>
            <a:ext cx="1369520" cy="825012"/>
          </a:xfrm>
          <a:prstGeom prst="rect">
            <a:avLst/>
          </a:prstGeom>
        </p:spPr>
      </p:pic>
      <p:cxnSp>
        <p:nvCxnSpPr>
          <p:cNvPr id="16" name="直线箭头连接符 15">
            <a:extLst>
              <a:ext uri="{FF2B5EF4-FFF2-40B4-BE49-F238E27FC236}">
                <a16:creationId xmlns:a16="http://schemas.microsoft.com/office/drawing/2014/main" id="{32221F43-200A-5220-ADBC-15F8476FDF78}"/>
              </a:ext>
            </a:extLst>
          </p:cNvPr>
          <p:cNvCxnSpPr>
            <a:cxnSpLocks/>
          </p:cNvCxnSpPr>
          <p:nvPr/>
        </p:nvCxnSpPr>
        <p:spPr>
          <a:xfrm flipH="1">
            <a:off x="4009968" y="6805786"/>
            <a:ext cx="905980" cy="55959"/>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4CE18F6E-D7E0-764A-B249-40591996612A}"/>
              </a:ext>
            </a:extLst>
          </p:cNvPr>
          <p:cNvSpPr/>
          <p:nvPr/>
        </p:nvSpPr>
        <p:spPr>
          <a:xfrm>
            <a:off x="8726193" y="4828641"/>
            <a:ext cx="594572" cy="463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cxnSp>
        <p:nvCxnSpPr>
          <p:cNvPr id="18" name="直线箭头连接符 17">
            <a:extLst>
              <a:ext uri="{FF2B5EF4-FFF2-40B4-BE49-F238E27FC236}">
                <a16:creationId xmlns:a16="http://schemas.microsoft.com/office/drawing/2014/main" id="{82CB7660-7EC2-DA61-C063-B09610E56E4E}"/>
              </a:ext>
            </a:extLst>
          </p:cNvPr>
          <p:cNvCxnSpPr>
            <a:cxnSpLocks/>
          </p:cNvCxnSpPr>
          <p:nvPr/>
        </p:nvCxnSpPr>
        <p:spPr>
          <a:xfrm flipV="1">
            <a:off x="9196351" y="4211323"/>
            <a:ext cx="805641" cy="61731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F94B8517-F7D9-8781-B1F8-EB295EC91B05}"/>
              </a:ext>
            </a:extLst>
          </p:cNvPr>
          <p:cNvSpPr/>
          <p:nvPr/>
        </p:nvSpPr>
        <p:spPr>
          <a:xfrm>
            <a:off x="7856440" y="5292493"/>
            <a:ext cx="594572" cy="463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sp>
        <p:nvSpPr>
          <p:cNvPr id="20" name="矩形 19">
            <a:extLst>
              <a:ext uri="{FF2B5EF4-FFF2-40B4-BE49-F238E27FC236}">
                <a16:creationId xmlns:a16="http://schemas.microsoft.com/office/drawing/2014/main" id="{7986ADC9-E620-9ADA-C61A-1C80E612445E}"/>
              </a:ext>
            </a:extLst>
          </p:cNvPr>
          <p:cNvSpPr/>
          <p:nvPr/>
        </p:nvSpPr>
        <p:spPr>
          <a:xfrm>
            <a:off x="8783934" y="6210965"/>
            <a:ext cx="594572" cy="463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cxnSp>
        <p:nvCxnSpPr>
          <p:cNvPr id="21" name="直线箭头连接符 20">
            <a:extLst>
              <a:ext uri="{FF2B5EF4-FFF2-40B4-BE49-F238E27FC236}">
                <a16:creationId xmlns:a16="http://schemas.microsoft.com/office/drawing/2014/main" id="{79A9DB3A-9F7A-B92C-5BE6-A197CD7DDDA5}"/>
              </a:ext>
            </a:extLst>
          </p:cNvPr>
          <p:cNvCxnSpPr>
            <a:cxnSpLocks/>
          </p:cNvCxnSpPr>
          <p:nvPr/>
        </p:nvCxnSpPr>
        <p:spPr>
          <a:xfrm>
            <a:off x="9397123" y="6462511"/>
            <a:ext cx="708729" cy="21230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9FAADD59-F3F9-E82F-BB0E-1D6393C7A49A}"/>
              </a:ext>
            </a:extLst>
          </p:cNvPr>
          <p:cNvCxnSpPr>
            <a:cxnSpLocks/>
          </p:cNvCxnSpPr>
          <p:nvPr/>
        </p:nvCxnSpPr>
        <p:spPr>
          <a:xfrm flipH="1" flipV="1">
            <a:off x="7856440" y="4125938"/>
            <a:ext cx="66106" cy="1144631"/>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7C866E87-ED7F-C388-A5E3-F7F28724F1A0}"/>
              </a:ext>
            </a:extLst>
          </p:cNvPr>
          <p:cNvSpPr txBox="1"/>
          <p:nvPr/>
        </p:nvSpPr>
        <p:spPr>
          <a:xfrm>
            <a:off x="5020751" y="7508428"/>
            <a:ext cx="1839927" cy="346890"/>
          </a:xfrm>
          <a:prstGeom prst="rect">
            <a:avLst/>
          </a:prstGeom>
          <a:noFill/>
        </p:spPr>
        <p:txBody>
          <a:bodyPr wrap="none" rtlCol="0">
            <a:spAutoFit/>
          </a:bodyPr>
          <a:lstStyle/>
          <a:p>
            <a:r>
              <a:rPr kumimoji="1" lang="en-US" altLang="zh-CN" sz="1654"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654" dirty="0">
                <a:latin typeface="Times New Roman" panose="02020603050405020304" pitchFamily="18" charset="0"/>
                <a:ea typeface="SimSun" panose="02010600030101010101" pitchFamily="2" charset="-122"/>
                <a:cs typeface="Times New Roman" panose="02020603050405020304" pitchFamily="18" charset="0"/>
              </a:rPr>
              <a:t>生成图像</a:t>
            </a:r>
          </a:p>
        </p:txBody>
      </p:sp>
      <p:sp>
        <p:nvSpPr>
          <p:cNvPr id="24" name="文本框 23">
            <a:extLst>
              <a:ext uri="{FF2B5EF4-FFF2-40B4-BE49-F238E27FC236}">
                <a16:creationId xmlns:a16="http://schemas.microsoft.com/office/drawing/2014/main" id="{6472BFED-8144-6197-D395-81158F317F96}"/>
              </a:ext>
            </a:extLst>
          </p:cNvPr>
          <p:cNvSpPr txBox="1"/>
          <p:nvPr/>
        </p:nvSpPr>
        <p:spPr>
          <a:xfrm>
            <a:off x="7554810" y="7513617"/>
            <a:ext cx="1492716" cy="346890"/>
          </a:xfrm>
          <a:prstGeom prst="rect">
            <a:avLst/>
          </a:prstGeom>
          <a:noFill/>
        </p:spPr>
        <p:txBody>
          <a:bodyPr wrap="none" rtlCol="0">
            <a:spAutoFit/>
          </a:bodyPr>
          <a:lstStyle/>
          <a:p>
            <a:r>
              <a:rPr kumimoji="1" lang="en-US" altLang="zh-CN" sz="1654"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654" dirty="0">
                <a:latin typeface="Times New Roman" panose="02020603050405020304" pitchFamily="18" charset="0"/>
                <a:ea typeface="SimSun" panose="02010600030101010101" pitchFamily="2" charset="-122"/>
                <a:cs typeface="Times New Roman" panose="02020603050405020304" pitchFamily="18" charset="0"/>
              </a:rPr>
              <a:t>生成图像</a:t>
            </a:r>
          </a:p>
        </p:txBody>
      </p:sp>
      <p:cxnSp>
        <p:nvCxnSpPr>
          <p:cNvPr id="25" name="直线连接符 24">
            <a:extLst>
              <a:ext uri="{FF2B5EF4-FFF2-40B4-BE49-F238E27FC236}">
                <a16:creationId xmlns:a16="http://schemas.microsoft.com/office/drawing/2014/main" id="{A70FD335-2C94-2FDF-887F-244E0B9A98D8}"/>
              </a:ext>
            </a:extLst>
          </p:cNvPr>
          <p:cNvCxnSpPr>
            <a:cxnSpLocks/>
          </p:cNvCxnSpPr>
          <p:nvPr/>
        </p:nvCxnSpPr>
        <p:spPr>
          <a:xfrm flipH="1">
            <a:off x="7064439" y="2085908"/>
            <a:ext cx="22683" cy="5786042"/>
          </a:xfrm>
          <a:prstGeom prst="line">
            <a:avLst/>
          </a:prstGeom>
          <a:ln w="12700">
            <a:prstDash val="sysDash"/>
          </a:ln>
        </p:spPr>
        <p:style>
          <a:lnRef idx="1">
            <a:schemeClr val="dk1"/>
          </a:lnRef>
          <a:fillRef idx="0">
            <a:schemeClr val="dk1"/>
          </a:fillRef>
          <a:effectRef idx="0">
            <a:schemeClr val="dk1"/>
          </a:effectRef>
          <a:fontRef idx="minor">
            <a:schemeClr val="tx1"/>
          </a:fontRef>
        </p:style>
      </p:cxnSp>
      <p:sp>
        <p:nvSpPr>
          <p:cNvPr id="26" name="矩形 25">
            <a:extLst>
              <a:ext uri="{FF2B5EF4-FFF2-40B4-BE49-F238E27FC236}">
                <a16:creationId xmlns:a16="http://schemas.microsoft.com/office/drawing/2014/main" id="{33FFA28E-BAC0-E9A5-79EE-6FF8EC400B71}"/>
              </a:ext>
            </a:extLst>
          </p:cNvPr>
          <p:cNvSpPr/>
          <p:nvPr/>
        </p:nvSpPr>
        <p:spPr>
          <a:xfrm>
            <a:off x="1816580" y="2085908"/>
            <a:ext cx="10312281" cy="57860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11"/>
          </a:p>
        </p:txBody>
      </p:sp>
      <p:sp>
        <p:nvSpPr>
          <p:cNvPr id="28" name="文本框 27">
            <a:extLst>
              <a:ext uri="{FF2B5EF4-FFF2-40B4-BE49-F238E27FC236}">
                <a16:creationId xmlns:a16="http://schemas.microsoft.com/office/drawing/2014/main" id="{36B629AA-C9E6-AE2E-3AE8-F1DA8904A3DC}"/>
              </a:ext>
            </a:extLst>
          </p:cNvPr>
          <p:cNvSpPr txBox="1"/>
          <p:nvPr/>
        </p:nvSpPr>
        <p:spPr>
          <a:xfrm>
            <a:off x="5447901" y="8191063"/>
            <a:ext cx="3454441" cy="432554"/>
          </a:xfrm>
          <a:prstGeom prst="rect">
            <a:avLst/>
          </a:prstGeom>
          <a:noFill/>
        </p:spPr>
        <p:txBody>
          <a:bodyPr wrap="square">
            <a:spAutoFit/>
          </a:bodyPr>
          <a:lstStyle/>
          <a:p>
            <a:r>
              <a:rPr lang="zh-CN" altLang="en-US" dirty="0">
                <a:latin typeface="SimSun" panose="02010600030101010101" pitchFamily="2" charset="-122"/>
                <a:ea typeface="SimSun" panose="02010600030101010101" pitchFamily="2" charset="-122"/>
              </a:rPr>
              <a:t>图</a:t>
            </a:r>
            <a:r>
              <a:rPr lang="en-US" altLang="zh-CN" dirty="0">
                <a:latin typeface="SimSun" panose="02010600030101010101" pitchFamily="2" charset="-122"/>
                <a:ea typeface="SimSun" panose="02010600030101010101" pitchFamily="2" charset="-122"/>
              </a:rPr>
              <a:t>6</a:t>
            </a:r>
            <a:r>
              <a:rPr lang="zh-CN" altLang="en-US" dirty="0">
                <a:latin typeface="SimSun" panose="02010600030101010101" pitchFamily="2" charset="-122"/>
                <a:ea typeface="SimSun" panose="02010600030101010101" pitchFamily="2" charset="-122"/>
              </a:rPr>
              <a:t> 生成图像详细对比</a:t>
            </a:r>
          </a:p>
        </p:txBody>
      </p:sp>
    </p:spTree>
    <p:extLst>
      <p:ext uri="{BB962C8B-B14F-4D97-AF65-F5344CB8AC3E}">
        <p14:creationId xmlns:p14="http://schemas.microsoft.com/office/powerpoint/2010/main" val="1178561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研究结果</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18" name="文本框 17"/>
          <p:cNvSpPr txBox="1"/>
          <p:nvPr/>
        </p:nvSpPr>
        <p:spPr>
          <a:xfrm>
            <a:off x="1095754" y="1410454"/>
            <a:ext cx="3903980" cy="496570"/>
          </a:xfrm>
          <a:prstGeom prst="rect">
            <a:avLst/>
          </a:prstGeom>
          <a:noFill/>
        </p:spPr>
        <p:txBody>
          <a:bodyPr wrap="square" rtlCol="0">
            <a:noAutofit/>
          </a:bodyPr>
          <a:lstStyle/>
          <a:p>
            <a:endParaRPr lang="zh-CN" altLang="en-US" sz="2800" b="1" dirty="0">
              <a:latin typeface="宋体" panose="02010600030101010101" pitchFamily="2" charset="-122"/>
              <a:ea typeface="宋体" panose="02010600030101010101" pitchFamily="2" charset="-122"/>
            </a:endParaRPr>
          </a:p>
        </p:txBody>
      </p:sp>
      <p:sp>
        <p:nvSpPr>
          <p:cNvPr id="3" name="矩形 2"/>
          <p:cNvSpPr/>
          <p:nvPr/>
        </p:nvSpPr>
        <p:spPr>
          <a:xfrm>
            <a:off x="4466735" y="5142434"/>
            <a:ext cx="668510" cy="553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F31D00B-7BBA-E70E-0753-8026E556955C}"/>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17</a:t>
            </a:r>
            <a:endParaRPr kumimoji="1"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C3FD594-2517-381D-8619-1EF7846DE4BE}"/>
              </a:ext>
            </a:extLst>
          </p:cNvPr>
          <p:cNvPicPr>
            <a:picLocks noChangeAspect="1"/>
          </p:cNvPicPr>
          <p:nvPr/>
        </p:nvPicPr>
        <p:blipFill>
          <a:blip r:embed="rId4"/>
          <a:stretch>
            <a:fillRect/>
          </a:stretch>
        </p:blipFill>
        <p:spPr>
          <a:xfrm>
            <a:off x="1320437" y="2337081"/>
            <a:ext cx="11510515" cy="4991176"/>
          </a:xfrm>
          <a:prstGeom prst="rect">
            <a:avLst/>
          </a:prstGeom>
        </p:spPr>
      </p:pic>
    </p:spTree>
    <p:extLst>
      <p:ext uri="{BB962C8B-B14F-4D97-AF65-F5344CB8AC3E}">
        <p14:creationId xmlns:p14="http://schemas.microsoft.com/office/powerpoint/2010/main" val="372498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研究基础</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15" name="文本框 14"/>
          <p:cNvSpPr txBox="1"/>
          <p:nvPr/>
        </p:nvSpPr>
        <p:spPr>
          <a:xfrm>
            <a:off x="1358265" y="1245235"/>
            <a:ext cx="5563235" cy="496570"/>
          </a:xfrm>
          <a:prstGeom prst="rect">
            <a:avLst/>
          </a:prstGeom>
          <a:noFill/>
        </p:spPr>
        <p:txBody>
          <a:bodyPr wrap="square" rtlCol="0">
            <a:noAutofit/>
          </a:bodyPr>
          <a:lstStyle/>
          <a:p>
            <a:endParaRPr lang="zh-CN" altLang="en-US" sz="2800" b="1"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EB3E11F8-935B-3A86-B5CC-C7B844CA7997}"/>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18</a:t>
            </a:r>
            <a:endParaRPr kumimoji="1"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7E44243-0893-E85A-9DA8-A60A8C04A74F}"/>
              </a:ext>
            </a:extLst>
          </p:cNvPr>
          <p:cNvPicPr>
            <a:picLocks noChangeAspect="1"/>
          </p:cNvPicPr>
          <p:nvPr/>
        </p:nvPicPr>
        <p:blipFill>
          <a:blip r:embed="rId4"/>
          <a:stretch>
            <a:fillRect/>
          </a:stretch>
        </p:blipFill>
        <p:spPr>
          <a:xfrm>
            <a:off x="2419835" y="1982101"/>
            <a:ext cx="9338331" cy="5772202"/>
          </a:xfrm>
          <a:prstGeom prst="rect">
            <a:avLst/>
          </a:prstGeom>
        </p:spPr>
      </p:pic>
    </p:spTree>
    <p:extLst>
      <p:ext uri="{BB962C8B-B14F-4D97-AF65-F5344CB8AC3E}">
        <p14:creationId xmlns:p14="http://schemas.microsoft.com/office/powerpoint/2010/main" val="26836431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919387" y="2120491"/>
            <a:ext cx="2584832" cy="2584832"/>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椭圆 28"/>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3" name="文本框 20"/>
          <p:cNvSpPr txBox="1">
            <a:spLocks noChangeArrowheads="1"/>
          </p:cNvSpPr>
          <p:nvPr/>
        </p:nvSpPr>
        <p:spPr bwMode="auto">
          <a:xfrm>
            <a:off x="6359970" y="3545841"/>
            <a:ext cx="1778237" cy="48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PART</a:t>
            </a:r>
            <a:endParaRPr lang="zh-CN" altLang="en-US"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文本框 20"/>
          <p:cNvSpPr txBox="1">
            <a:spLocks noChangeArrowheads="1"/>
          </p:cNvSpPr>
          <p:nvPr/>
        </p:nvSpPr>
        <p:spPr bwMode="auto">
          <a:xfrm>
            <a:off x="5927791" y="2664226"/>
            <a:ext cx="2568023"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04</a:t>
            </a:r>
            <a:endParaRPr lang="zh-CN" altLang="en-US"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 name="AutoShape 51"/>
          <p:cNvSpPr>
            <a:spLocks noChangeArrowheads="1"/>
          </p:cNvSpPr>
          <p:nvPr/>
        </p:nvSpPr>
        <p:spPr bwMode="gray">
          <a:xfrm>
            <a:off x="5792229" y="5197771"/>
            <a:ext cx="2911053" cy="785151"/>
          </a:xfrm>
          <a:prstGeom prst="roundRect">
            <a:avLst>
              <a:gd name="adj" fmla="val 0"/>
            </a:avLst>
          </a:prstGeom>
          <a:noFill/>
          <a:ln w="28575" algn="ctr">
            <a:noFill/>
            <a:round/>
          </a:ln>
          <a:effectLst/>
        </p:spPr>
        <p:txBody>
          <a:bodyPr wrap="none" lIns="0" tIns="0" rIns="0" bIns="0" anchor="ctr">
            <a:spAutoFit/>
          </a:bodyPr>
          <a:lstStyle/>
          <a:p>
            <a:pPr algn="ctr">
              <a:lnSpc>
                <a:spcPct val="90000"/>
              </a:lnSpc>
              <a:buClr>
                <a:schemeClr val="bg2"/>
              </a:buClr>
              <a:buSzPct val="70000"/>
              <a:buFont typeface="Wingdings" panose="05000000000000000000" pitchFamily="2" charset="2"/>
              <a:buNone/>
              <a:defRPr/>
            </a:pPr>
            <a:r>
              <a:rPr lang="zh-CN" altLang="en-US" sz="5669" b="1">
                <a:solidFill>
                  <a:srgbClr val="1F4E78"/>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研究计划</a:t>
            </a: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054" y="6024856"/>
            <a:ext cx="11437460" cy="460458"/>
          </a:xfrm>
          <a:prstGeom prst="rect">
            <a:avLst/>
          </a:prstGeom>
        </p:spPr>
      </p:pic>
      <p:grpSp>
        <p:nvGrpSpPr>
          <p:cNvPr id="18" name="组合 17"/>
          <p:cNvGrpSpPr/>
          <p:nvPr/>
        </p:nvGrpSpPr>
        <p:grpSpPr>
          <a:xfrm>
            <a:off x="8495811" y="1494735"/>
            <a:ext cx="689949" cy="689949"/>
            <a:chOff x="3393106" y="2094168"/>
            <a:chExt cx="2664366" cy="2664366"/>
          </a:xfrm>
        </p:grpSpPr>
        <p:sp>
          <p:nvSpPr>
            <p:cNvPr id="19" name="椭圆 1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0" name="组合 19"/>
            <p:cNvGrpSpPr/>
            <p:nvPr/>
          </p:nvGrpSpPr>
          <p:grpSpPr>
            <a:xfrm>
              <a:off x="3655434" y="2332886"/>
              <a:ext cx="2167846" cy="2167846"/>
              <a:chOff x="3739822" y="2440887"/>
              <a:chExt cx="1970936" cy="1970936"/>
            </a:xfrm>
          </p:grpSpPr>
          <p:sp>
            <p:nvSpPr>
              <p:cNvPr id="21" name="圆角矩形 2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2" name="椭圆 2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38" name="组合 37"/>
          <p:cNvGrpSpPr/>
          <p:nvPr/>
        </p:nvGrpSpPr>
        <p:grpSpPr>
          <a:xfrm>
            <a:off x="3684707" y="2977713"/>
            <a:ext cx="299297" cy="299297"/>
            <a:chOff x="3393106" y="2094168"/>
            <a:chExt cx="2664366" cy="2664366"/>
          </a:xfrm>
        </p:grpSpPr>
        <p:sp>
          <p:nvSpPr>
            <p:cNvPr id="39" name="椭圆 3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0" name="组合 39"/>
            <p:cNvGrpSpPr/>
            <p:nvPr/>
          </p:nvGrpSpPr>
          <p:grpSpPr>
            <a:xfrm>
              <a:off x="3655434" y="2332886"/>
              <a:ext cx="2167846" cy="2167846"/>
              <a:chOff x="3739822" y="2440887"/>
              <a:chExt cx="1970936" cy="1970936"/>
            </a:xfrm>
          </p:grpSpPr>
          <p:sp>
            <p:nvSpPr>
              <p:cNvPr id="41" name="圆角矩形 4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2" name="椭圆 4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3" name="组合 42"/>
          <p:cNvGrpSpPr/>
          <p:nvPr/>
        </p:nvGrpSpPr>
        <p:grpSpPr>
          <a:xfrm>
            <a:off x="3019613" y="1834310"/>
            <a:ext cx="485021" cy="485021"/>
            <a:chOff x="3393106" y="2094168"/>
            <a:chExt cx="2664366" cy="2664366"/>
          </a:xfrm>
        </p:grpSpPr>
        <p:sp>
          <p:nvSpPr>
            <p:cNvPr id="45" name="椭圆 4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6" name="组合 45"/>
            <p:cNvGrpSpPr/>
            <p:nvPr/>
          </p:nvGrpSpPr>
          <p:grpSpPr>
            <a:xfrm>
              <a:off x="3655434" y="2332886"/>
              <a:ext cx="2167846" cy="2167846"/>
              <a:chOff x="3739822" y="2440887"/>
              <a:chExt cx="1970936" cy="1970936"/>
            </a:xfrm>
          </p:grpSpPr>
          <p:sp>
            <p:nvSpPr>
              <p:cNvPr id="47" name="圆角矩形 4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椭圆 4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9" name="组合 48"/>
          <p:cNvGrpSpPr/>
          <p:nvPr/>
        </p:nvGrpSpPr>
        <p:grpSpPr>
          <a:xfrm>
            <a:off x="10710685" y="2365696"/>
            <a:ext cx="416570" cy="416570"/>
            <a:chOff x="3393106" y="2094168"/>
            <a:chExt cx="2664366" cy="2664366"/>
          </a:xfrm>
        </p:grpSpPr>
        <p:sp>
          <p:nvSpPr>
            <p:cNvPr id="50" name="椭圆 4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1" name="组合 50"/>
            <p:cNvGrpSpPr/>
            <p:nvPr/>
          </p:nvGrpSpPr>
          <p:grpSpPr>
            <a:xfrm>
              <a:off x="3655434" y="2332886"/>
              <a:ext cx="2167846" cy="2167846"/>
              <a:chOff x="3739822" y="2440887"/>
              <a:chExt cx="1970936" cy="1970936"/>
            </a:xfrm>
          </p:grpSpPr>
          <p:sp>
            <p:nvSpPr>
              <p:cNvPr id="52" name="圆角矩形 5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3" name="椭圆 52"/>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4" name="组合 53"/>
          <p:cNvGrpSpPr/>
          <p:nvPr/>
        </p:nvGrpSpPr>
        <p:grpSpPr>
          <a:xfrm>
            <a:off x="9144059" y="3277009"/>
            <a:ext cx="727155" cy="727155"/>
            <a:chOff x="3393106" y="2094168"/>
            <a:chExt cx="2664366" cy="2664366"/>
          </a:xfrm>
        </p:grpSpPr>
        <p:sp>
          <p:nvSpPr>
            <p:cNvPr id="55" name="椭圆 5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6" name="组合 55"/>
            <p:cNvGrpSpPr/>
            <p:nvPr/>
          </p:nvGrpSpPr>
          <p:grpSpPr>
            <a:xfrm>
              <a:off x="3655434" y="2332886"/>
              <a:ext cx="2167846" cy="2167846"/>
              <a:chOff x="3739822" y="2440887"/>
              <a:chExt cx="1970936" cy="1970936"/>
            </a:xfrm>
          </p:grpSpPr>
          <p:sp>
            <p:nvSpPr>
              <p:cNvPr id="57" name="圆角矩形 5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8" name="椭圆 5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9" name="组合 58"/>
          <p:cNvGrpSpPr/>
          <p:nvPr/>
        </p:nvGrpSpPr>
        <p:grpSpPr>
          <a:xfrm>
            <a:off x="5156649" y="3789685"/>
            <a:ext cx="416570" cy="416570"/>
            <a:chOff x="3393106" y="2094168"/>
            <a:chExt cx="2664366" cy="2664366"/>
          </a:xfrm>
        </p:grpSpPr>
        <p:sp>
          <p:nvSpPr>
            <p:cNvPr id="60" name="椭圆 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1" name="组合 60"/>
            <p:cNvGrpSpPr/>
            <p:nvPr/>
          </p:nvGrpSpPr>
          <p:grpSpPr>
            <a:xfrm>
              <a:off x="3655434" y="2332886"/>
              <a:ext cx="2167846" cy="2167846"/>
              <a:chOff x="3739822" y="2440887"/>
              <a:chExt cx="1970936" cy="1970936"/>
            </a:xfrm>
          </p:grpSpPr>
          <p:sp>
            <p:nvSpPr>
              <p:cNvPr id="62" name="圆角矩形 6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椭圆 6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64" name="组合 63"/>
          <p:cNvGrpSpPr/>
          <p:nvPr/>
        </p:nvGrpSpPr>
        <p:grpSpPr>
          <a:xfrm>
            <a:off x="4777876" y="2517855"/>
            <a:ext cx="292733" cy="292733"/>
            <a:chOff x="3393106" y="2094168"/>
            <a:chExt cx="2664366" cy="2664366"/>
          </a:xfrm>
        </p:grpSpPr>
        <p:sp>
          <p:nvSpPr>
            <p:cNvPr id="65" name="椭圆 6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6" name="组合 65"/>
            <p:cNvGrpSpPr/>
            <p:nvPr/>
          </p:nvGrpSpPr>
          <p:grpSpPr>
            <a:xfrm>
              <a:off x="3655434" y="2332886"/>
              <a:ext cx="2167846" cy="2167846"/>
              <a:chOff x="3739822" y="2440887"/>
              <a:chExt cx="1970936" cy="1970936"/>
            </a:xfrm>
          </p:grpSpPr>
          <p:sp>
            <p:nvSpPr>
              <p:cNvPr id="67" name="圆角矩形 6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8" name="椭圆 6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9" name="矩形 2"/>
          <p:cNvSpPr/>
          <p:nvPr/>
        </p:nvSpPr>
        <p:spPr>
          <a:xfrm>
            <a:off x="-184978" y="-85157"/>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0" name="圆角矩形 69"/>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1" name="椭圆 70"/>
          <p:cNvSpPr/>
          <p:nvPr/>
        </p:nvSpPr>
        <p:spPr>
          <a:xfrm>
            <a:off x="13396742" y="-912235"/>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2" name="椭圆 71"/>
          <p:cNvSpPr/>
          <p:nvPr/>
        </p:nvSpPr>
        <p:spPr>
          <a:xfrm>
            <a:off x="13485155" y="7563604"/>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3" name="椭圆 72"/>
          <p:cNvSpPr/>
          <p:nvPr/>
        </p:nvSpPr>
        <p:spPr>
          <a:xfrm>
            <a:off x="12983514" y="8653881"/>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24571712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9"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研究计划</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graphicFrame>
        <p:nvGraphicFramePr>
          <p:cNvPr id="12" name="表格 11"/>
          <p:cNvGraphicFramePr/>
          <p:nvPr>
            <p:custDataLst>
              <p:tags r:id="rId1"/>
            </p:custDataLst>
            <p:extLst>
              <p:ext uri="{D42A27DB-BD31-4B8C-83A1-F6EECF244321}">
                <p14:modId xmlns:p14="http://schemas.microsoft.com/office/powerpoint/2010/main" val="783122039"/>
              </p:ext>
            </p:extLst>
          </p:nvPr>
        </p:nvGraphicFramePr>
        <p:xfrm>
          <a:off x="1095754" y="1113183"/>
          <a:ext cx="12421463" cy="7217499"/>
        </p:xfrm>
        <a:graphic>
          <a:graphicData uri="http://schemas.openxmlformats.org/drawingml/2006/table">
            <a:tbl>
              <a:tblPr firstRow="1" bandRow="1">
                <a:tableStyleId>{5C22544A-7EE6-4342-B048-85BDC9FD1C3A}</a:tableStyleId>
              </a:tblPr>
              <a:tblGrid>
                <a:gridCol w="4110754">
                  <a:extLst>
                    <a:ext uri="{9D8B030D-6E8A-4147-A177-3AD203B41FA5}">
                      <a16:colId xmlns:a16="http://schemas.microsoft.com/office/drawing/2014/main" val="20000"/>
                    </a:ext>
                  </a:extLst>
                </a:gridCol>
                <a:gridCol w="8310709">
                  <a:extLst>
                    <a:ext uri="{9D8B030D-6E8A-4147-A177-3AD203B41FA5}">
                      <a16:colId xmlns:a16="http://schemas.microsoft.com/office/drawing/2014/main" val="20001"/>
                    </a:ext>
                  </a:extLst>
                </a:gridCol>
              </a:tblGrid>
              <a:tr h="669096">
                <a:tc>
                  <a:txBody>
                    <a:bodyPr/>
                    <a:lstStyle/>
                    <a:p>
                      <a:pPr algn="ctr">
                        <a:buNone/>
                      </a:pPr>
                      <a:r>
                        <a:rPr lang="zh-CN" altLang="en-US" sz="3200" dirty="0">
                          <a:latin typeface="SimSun" panose="02010600030101010101" pitchFamily="2" charset="-122"/>
                          <a:ea typeface="SimSun" panose="02010600030101010101" pitchFamily="2" charset="-122"/>
                        </a:rPr>
                        <a:t>时间</a:t>
                      </a:r>
                    </a:p>
                  </a:txBody>
                  <a:tcPr anchor="ctr"/>
                </a:tc>
                <a:tc>
                  <a:txBody>
                    <a:bodyPr/>
                    <a:lstStyle/>
                    <a:p>
                      <a:pPr algn="ctr">
                        <a:buNone/>
                      </a:pPr>
                      <a:r>
                        <a:rPr lang="zh-CN" altLang="en-US" sz="3200" dirty="0">
                          <a:latin typeface="SimSun" panose="02010600030101010101" pitchFamily="2" charset="-122"/>
                          <a:ea typeface="SimSun" panose="02010600030101010101" pitchFamily="2" charset="-122"/>
                        </a:rPr>
                        <a:t>研究计划</a:t>
                      </a:r>
                    </a:p>
                  </a:txBody>
                  <a:tcPr anchor="ctr"/>
                </a:tc>
                <a:extLst>
                  <a:ext uri="{0D108BD9-81ED-4DB2-BD59-A6C34878D82A}">
                    <a16:rowId xmlns:a16="http://schemas.microsoft.com/office/drawing/2014/main" val="10000"/>
                  </a:ext>
                </a:extLst>
              </a:tr>
              <a:tr h="786992">
                <a:tc>
                  <a:txBody>
                    <a:bodyPr/>
                    <a:lstStyle/>
                    <a:p>
                      <a:pPr algn="ctr">
                        <a:buNone/>
                      </a:pP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2024.12-2025.1</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整理数据集，整理相关模型的文献。</a:t>
                      </a:r>
                    </a:p>
                  </a:txBody>
                  <a:tcPr anchor="ctr"/>
                </a:tc>
                <a:extLst>
                  <a:ext uri="{0D108BD9-81ED-4DB2-BD59-A6C34878D82A}">
                    <a16:rowId xmlns:a16="http://schemas.microsoft.com/office/drawing/2014/main" val="1071880977"/>
                  </a:ext>
                </a:extLst>
              </a:tr>
              <a:tr h="786992">
                <a:tc>
                  <a:txBody>
                    <a:bodyPr/>
                    <a:lstStyle/>
                    <a:p>
                      <a:pPr algn="ctr">
                        <a:buNone/>
                      </a:pP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2025.1-2025.4</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基于重新整理的数据集，复现基础的扩散模型算法，选择最合适的扩散模型，并优化生成所需的</a:t>
                      </a:r>
                      <a:r>
                        <a:rPr lang="en-US" altLang="zh-CN" sz="1800" b="0" dirty="0">
                          <a:latin typeface="Times New Roman" panose="02020603050405020304" pitchFamily="18" charset="0"/>
                          <a:ea typeface="SimSun" panose="02010600030101010101" pitchFamily="2" charset="-122"/>
                          <a:cs typeface="Times New Roman" panose="02020603050405020304" pitchFamily="18" charset="0"/>
                        </a:rPr>
                        <a:t>3</a:t>
                      </a:r>
                      <a:r>
                        <a:rPr lang="en" altLang="zh-CN" sz="1800" b="0" dirty="0">
                          <a:latin typeface="Times New Roman" panose="02020603050405020304" pitchFamily="18" charset="0"/>
                          <a:ea typeface="SimSun" panose="02010600030101010101" pitchFamily="2" charset="-122"/>
                          <a:cs typeface="Times New Roman" panose="02020603050405020304" pitchFamily="18" charset="0"/>
                        </a:rPr>
                        <a:t>D</a:t>
                      </a: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数据。</a:t>
                      </a:r>
                    </a:p>
                  </a:txBody>
                  <a:tcPr anchor="ctr"/>
                </a:tc>
                <a:extLst>
                  <a:ext uri="{0D108BD9-81ED-4DB2-BD59-A6C34878D82A}">
                    <a16:rowId xmlns:a16="http://schemas.microsoft.com/office/drawing/2014/main" val="10001"/>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 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5.4-2025.4</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marL="0" marR="0" indent="0" algn="ctr" defTabSz="1079998" rtl="0" eaLnBrk="1" fontAlgn="auto" latinLnBrk="0" hangingPunct="1">
                        <a:lnSpc>
                          <a:spcPct val="100000"/>
                        </a:lnSpc>
                        <a:spcBef>
                          <a:spcPts val="0"/>
                        </a:spcBef>
                        <a:spcAft>
                          <a:spcPts val="0"/>
                        </a:spcAft>
                        <a:buClrTx/>
                        <a:buSzTx/>
                        <a:buFontTx/>
                        <a:buNone/>
                        <a:tabLst/>
                        <a:defRPr/>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基于上阶段得到的</a:t>
                      </a:r>
                      <a:r>
                        <a:rPr lang="en-US" altLang="zh-CN" sz="1800" b="0" dirty="0">
                          <a:latin typeface="Times New Roman" panose="02020603050405020304" pitchFamily="18" charset="0"/>
                          <a:ea typeface="SimSun" panose="02010600030101010101" pitchFamily="2" charset="-122"/>
                          <a:cs typeface="Times New Roman" panose="02020603050405020304" pitchFamily="18" charset="0"/>
                        </a:rPr>
                        <a:t>3</a:t>
                      </a:r>
                      <a:r>
                        <a:rPr lang="en" altLang="zh-CN" sz="1800" b="0" dirty="0">
                          <a:latin typeface="Times New Roman" panose="02020603050405020304" pitchFamily="18" charset="0"/>
                          <a:ea typeface="SimSun" panose="02010600030101010101" pitchFamily="2" charset="-122"/>
                          <a:cs typeface="Times New Roman" panose="02020603050405020304" pitchFamily="18" charset="0"/>
                        </a:rPr>
                        <a:t>D</a:t>
                      </a: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数据，完成数据集制作，复现基础对比实验。</a:t>
                      </a:r>
                    </a:p>
                  </a:txBody>
                  <a:tcPr anchor="ctr"/>
                </a:tc>
                <a:extLst>
                  <a:ext uri="{0D108BD9-81ED-4DB2-BD59-A6C34878D82A}">
                    <a16:rowId xmlns:a16="http://schemas.microsoft.com/office/drawing/2014/main" val="10002"/>
                  </a:ext>
                </a:extLst>
              </a:tr>
              <a:tr h="1039459">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-2024.7</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 完成其他医疗图像在</a:t>
                      </a:r>
                      <a:r>
                        <a:rPr lang="en" altLang="zh-CN" sz="1800" b="0" dirty="0" err="1">
                          <a:latin typeface="Times New Roman" panose="02020603050405020304" pitchFamily="18" charset="0"/>
                          <a:ea typeface="SimSun" panose="02010600030101010101" pitchFamily="2" charset="-122"/>
                          <a:cs typeface="Times New Roman" panose="02020603050405020304" pitchFamily="18" charset="0"/>
                        </a:rPr>
                        <a:t>ImagNet</a:t>
                      </a: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预训练模型上和</a:t>
                      </a:r>
                      <a:r>
                        <a:rPr lang="en" altLang="zh-CN" sz="1800" b="0" dirty="0">
                          <a:latin typeface="Times New Roman" panose="02020603050405020304" pitchFamily="18" charset="0"/>
                          <a:ea typeface="SimSun" panose="02010600030101010101" pitchFamily="2" charset="-122"/>
                          <a:cs typeface="Times New Roman" panose="02020603050405020304" pitchFamily="18" charset="0"/>
                        </a:rPr>
                        <a:t>DINOv2</a:t>
                      </a: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上的多模态融合方法的分类任务，同时分析研究内容二提出的其他问题。</a:t>
                      </a:r>
                    </a:p>
                  </a:txBody>
                  <a:tcPr anchor="ctr"/>
                </a:tc>
                <a:extLst>
                  <a:ext uri="{0D108BD9-81ED-4DB2-BD59-A6C34878D82A}">
                    <a16:rowId xmlns:a16="http://schemas.microsoft.com/office/drawing/2014/main" val="10003"/>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 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.7-202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.10</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重点优化自创算法的更新迭代，优化算法，并分析相关模型的分类性能。</a:t>
                      </a:r>
                    </a:p>
                  </a:txBody>
                  <a:tcPr anchor="ctr"/>
                </a:tc>
                <a:extLst>
                  <a:ext uri="{0D108BD9-81ED-4DB2-BD59-A6C34878D82A}">
                    <a16:rowId xmlns:a16="http://schemas.microsoft.com/office/drawing/2014/main" val="10004"/>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.10-202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r>
                        <a:rPr lang="en-US" sz="2400" b="0" dirty="0">
                          <a:latin typeface="Times New Roman" panose="02020603050405020304" pitchFamily="18" charset="0"/>
                          <a:ea typeface="SimSun" panose="02010600030101010101" pitchFamily="2" charset="-122"/>
                          <a:cs typeface="Times New Roman" panose="02020603050405020304" pitchFamily="18" charset="0"/>
                        </a:rPr>
                        <a:t>.12</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altLang="en-US" sz="1800" b="0" dirty="0">
                          <a:latin typeface="Times New Roman" panose="02020603050405020304" pitchFamily="18" charset="0"/>
                          <a:ea typeface="SimSun" panose="02010600030101010101" pitchFamily="2" charset="-122"/>
                          <a:cs typeface="Times New Roman" panose="02020603050405020304" pitchFamily="18" charset="0"/>
                        </a:rPr>
                        <a:t>汇总改进整体研究内容，提高整体分类性能。</a:t>
                      </a:r>
                    </a:p>
                  </a:txBody>
                  <a:tcPr anchor="ctr"/>
                </a:tc>
                <a:extLst>
                  <a:ext uri="{0D108BD9-81ED-4DB2-BD59-A6C34878D82A}">
                    <a16:rowId xmlns:a16="http://schemas.microsoft.com/office/drawing/2014/main" val="10005"/>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6</a:t>
                      </a:r>
                      <a:r>
                        <a:rPr lang="en-US" sz="2400" b="0" dirty="0">
                          <a:latin typeface="Times New Roman" panose="02020603050405020304" pitchFamily="18" charset="0"/>
                          <a:ea typeface="SimSun" panose="02010600030101010101" pitchFamily="2" charset="-122"/>
                          <a:cs typeface="Times New Roman" panose="02020603050405020304" pitchFamily="18" charset="0"/>
                        </a:rPr>
                        <a:t>.12-202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6</a:t>
                      </a:r>
                      <a:r>
                        <a:rPr lang="en-US" sz="2400" b="0" dirty="0">
                          <a:latin typeface="Times New Roman" panose="02020603050405020304" pitchFamily="18" charset="0"/>
                          <a:ea typeface="SimSun" panose="02010600030101010101" pitchFamily="2" charset="-122"/>
                          <a:cs typeface="Times New Roman" panose="02020603050405020304" pitchFamily="18" charset="0"/>
                        </a:rPr>
                        <a:t>.2</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sz="1800" b="0" dirty="0">
                          <a:latin typeface="Times New Roman" panose="02020603050405020304" pitchFamily="18" charset="0"/>
                          <a:ea typeface="SimSun" panose="02010600030101010101" pitchFamily="2" charset="-122"/>
                          <a:cs typeface="Times New Roman" panose="02020603050405020304" pitchFamily="18" charset="0"/>
                        </a:rPr>
                        <a:t>完成论文初稿，准备并完成中期答辩</a:t>
                      </a:r>
                      <a:endParaRPr lang="zh-CN" altLang="en-US" sz="18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0006"/>
                  </a:ext>
                </a:extLst>
              </a:tr>
              <a:tr h="786992">
                <a:tc>
                  <a:txBody>
                    <a:bodyPr/>
                    <a:lstStyle/>
                    <a:p>
                      <a:pPr algn="ctr">
                        <a:buNone/>
                      </a:pPr>
                      <a:r>
                        <a:rPr lang="en-US" sz="2400" b="0" dirty="0">
                          <a:latin typeface="Times New Roman" panose="02020603050405020304" pitchFamily="18" charset="0"/>
                          <a:ea typeface="SimSun" panose="02010600030101010101" pitchFamily="2" charset="-122"/>
                          <a:cs typeface="Times New Roman" panose="02020603050405020304" pitchFamily="18" charset="0"/>
                        </a:rPr>
                        <a:t>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6</a:t>
                      </a:r>
                      <a:r>
                        <a:rPr lang="en-US" sz="2400" b="0" dirty="0">
                          <a:latin typeface="Times New Roman" panose="02020603050405020304" pitchFamily="18" charset="0"/>
                          <a:ea typeface="SimSun" panose="02010600030101010101" pitchFamily="2" charset="-122"/>
                          <a:cs typeface="Times New Roman" panose="02020603050405020304" pitchFamily="18" charset="0"/>
                        </a:rPr>
                        <a:t>.2-202</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6</a:t>
                      </a:r>
                      <a:r>
                        <a:rPr lang="en-US" sz="2400" b="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dirty="0">
                          <a:latin typeface="Times New Roman" panose="02020603050405020304" pitchFamily="18" charset="0"/>
                          <a:ea typeface="SimSun" panose="02010600030101010101" pitchFamily="2" charset="-122"/>
                          <a:cs typeface="Times New Roman" panose="02020603050405020304" pitchFamily="18" charset="0"/>
                        </a:rPr>
                        <a:t>5</a:t>
                      </a:r>
                      <a:endParaRPr lang="en-US" altLang="en-US" sz="24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tc>
                  <a:txBody>
                    <a:bodyPr/>
                    <a:lstStyle/>
                    <a:p>
                      <a:pPr algn="ctr">
                        <a:buNone/>
                      </a:pPr>
                      <a:r>
                        <a:rPr lang="zh-CN" sz="1800" b="0" dirty="0">
                          <a:latin typeface="Times New Roman" panose="02020603050405020304" pitchFamily="18" charset="0"/>
                          <a:ea typeface="SimSun" panose="02010600030101010101" pitchFamily="2" charset="-122"/>
                          <a:cs typeface="Times New Roman" panose="02020603050405020304" pitchFamily="18" charset="0"/>
                        </a:rPr>
                        <a:t>结合中期答辩的问题完善论文，提交论文正式稿</a:t>
                      </a:r>
                      <a:endParaRPr lang="en-US" altLang="zh-CN" sz="1800" b="0" dirty="0">
                        <a:latin typeface="Times New Roman" panose="02020603050405020304" pitchFamily="18" charset="0"/>
                        <a:ea typeface="SimSun"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0007"/>
                  </a:ext>
                </a:extLst>
              </a:tr>
            </a:tbl>
          </a:graphicData>
        </a:graphic>
      </p:graphicFrame>
      <p:sp>
        <p:nvSpPr>
          <p:cNvPr id="2" name="文本框 1">
            <a:extLst>
              <a:ext uri="{FF2B5EF4-FFF2-40B4-BE49-F238E27FC236}">
                <a16:creationId xmlns:a16="http://schemas.microsoft.com/office/drawing/2014/main" id="{6FD17D94-3883-1290-D26B-2443E474232C}"/>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19</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3271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8CE8A-E529-8795-7D12-8830E7D25ED6}"/>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B2895D36-F8B9-282B-2D90-0EB12C742798}"/>
              </a:ext>
            </a:extLst>
          </p:cNvPr>
          <p:cNvGrpSpPr/>
          <p:nvPr/>
        </p:nvGrpSpPr>
        <p:grpSpPr>
          <a:xfrm>
            <a:off x="250349" y="129460"/>
            <a:ext cx="3557189" cy="850937"/>
            <a:chOff x="251520" y="339502"/>
            <a:chExt cx="2258780" cy="540337"/>
          </a:xfrm>
        </p:grpSpPr>
        <p:sp>
          <p:nvSpPr>
            <p:cNvPr id="43" name="Text Box 18">
              <a:extLst>
                <a:ext uri="{FF2B5EF4-FFF2-40B4-BE49-F238E27FC236}">
                  <a16:creationId xmlns:a16="http://schemas.microsoft.com/office/drawing/2014/main" id="{0E2027E4-0B94-E082-8E92-D2D008EDE7DC}"/>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科研成果</a:t>
              </a:r>
            </a:p>
          </p:txBody>
        </p:sp>
        <p:grpSp>
          <p:nvGrpSpPr>
            <p:cNvPr id="44" name="组合 43">
              <a:extLst>
                <a:ext uri="{FF2B5EF4-FFF2-40B4-BE49-F238E27FC236}">
                  <a16:creationId xmlns:a16="http://schemas.microsoft.com/office/drawing/2014/main" id="{3B23FE39-95FD-C6C2-1630-3563908CA67D}"/>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9192F5CB-7D9F-6211-C64C-9F89E824F892}"/>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E54799C0-A844-FECF-B90D-B48BDFE92EA1}"/>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D760D271-DD1C-F486-2355-CA95E36735F3}"/>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B4C4DB4A-8FCB-D118-C175-A7257A511521}"/>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D471D05A-A5A8-B903-0061-356D08533DD6}"/>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03</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2146A7E2-694B-DFE6-6375-25F7038F47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graphicFrame>
        <p:nvGraphicFramePr>
          <p:cNvPr id="4" name="表格 3">
            <a:extLst>
              <a:ext uri="{FF2B5EF4-FFF2-40B4-BE49-F238E27FC236}">
                <a16:creationId xmlns:a16="http://schemas.microsoft.com/office/drawing/2014/main" id="{ED4F3361-CA6B-A98B-ECAB-17ABFFA20EE2}"/>
              </a:ext>
            </a:extLst>
          </p:cNvPr>
          <p:cNvGraphicFramePr>
            <a:graphicFrameLocks noGrp="1"/>
          </p:cNvGraphicFramePr>
          <p:nvPr>
            <p:extLst>
              <p:ext uri="{D42A27DB-BD31-4B8C-83A1-F6EECF244321}">
                <p14:modId xmlns:p14="http://schemas.microsoft.com/office/powerpoint/2010/main" val="2872839384"/>
              </p:ext>
            </p:extLst>
          </p:nvPr>
        </p:nvGraphicFramePr>
        <p:xfrm>
          <a:off x="1035435" y="1681340"/>
          <a:ext cx="12648480" cy="5636858"/>
        </p:xfrm>
        <a:graphic>
          <a:graphicData uri="http://schemas.openxmlformats.org/drawingml/2006/table">
            <a:tbl>
              <a:tblPr firstRow="1" bandRow="1">
                <a:tableStyleId>{5C22544A-7EE6-4342-B048-85BDC9FD1C3A}</a:tableStyleId>
              </a:tblPr>
              <a:tblGrid>
                <a:gridCol w="4216160">
                  <a:extLst>
                    <a:ext uri="{9D8B030D-6E8A-4147-A177-3AD203B41FA5}">
                      <a16:colId xmlns:a16="http://schemas.microsoft.com/office/drawing/2014/main" val="3888238026"/>
                    </a:ext>
                  </a:extLst>
                </a:gridCol>
                <a:gridCol w="4216160">
                  <a:extLst>
                    <a:ext uri="{9D8B030D-6E8A-4147-A177-3AD203B41FA5}">
                      <a16:colId xmlns:a16="http://schemas.microsoft.com/office/drawing/2014/main" val="3273339369"/>
                    </a:ext>
                  </a:extLst>
                </a:gridCol>
                <a:gridCol w="4216160">
                  <a:extLst>
                    <a:ext uri="{9D8B030D-6E8A-4147-A177-3AD203B41FA5}">
                      <a16:colId xmlns:a16="http://schemas.microsoft.com/office/drawing/2014/main" val="1469823928"/>
                    </a:ext>
                  </a:extLst>
                </a:gridCol>
              </a:tblGrid>
              <a:tr h="889544">
                <a:tc>
                  <a:txBody>
                    <a:bodyPr/>
                    <a:lstStyle/>
                    <a:p>
                      <a:pPr algn="ctr"/>
                      <a:r>
                        <a:rPr lang="zh-CN" altLang="en-US" dirty="0">
                          <a:latin typeface="SimSun" panose="02010600030101010101" pitchFamily="2" charset="-122"/>
                          <a:ea typeface="SimSun" panose="02010600030101010101" pitchFamily="2" charset="-122"/>
                        </a:rPr>
                        <a:t>名称</a:t>
                      </a:r>
                    </a:p>
                  </a:txBody>
                  <a:tcPr anchor="ctr" anchorCtr="1"/>
                </a:tc>
                <a:tc>
                  <a:txBody>
                    <a:bodyPr/>
                    <a:lstStyle/>
                    <a:p>
                      <a:pPr algn="ctr"/>
                      <a:r>
                        <a:rPr lang="zh-CN" altLang="en-US" dirty="0">
                          <a:latin typeface="SimSun" panose="02010600030101010101" pitchFamily="2" charset="-122"/>
                          <a:ea typeface="SimSun" panose="02010600030101010101" pitchFamily="2" charset="-122"/>
                        </a:rPr>
                        <a:t>属性</a:t>
                      </a:r>
                    </a:p>
                  </a:txBody>
                  <a:tcPr anchor="ctr" anchorCtr="1"/>
                </a:tc>
                <a:tc>
                  <a:txBody>
                    <a:bodyPr/>
                    <a:lstStyle/>
                    <a:p>
                      <a:pPr algn="ctr"/>
                      <a:r>
                        <a:rPr lang="zh-CN" altLang="en-US" dirty="0">
                          <a:latin typeface="SimSun" panose="02010600030101010101" pitchFamily="2" charset="-122"/>
                          <a:ea typeface="SimSun" panose="02010600030101010101" pitchFamily="2" charset="-122"/>
                        </a:rPr>
                        <a:t>状态</a:t>
                      </a:r>
                    </a:p>
                  </a:txBody>
                  <a:tcPr anchor="ctr" anchorCtr="1"/>
                </a:tc>
                <a:extLst>
                  <a:ext uri="{0D108BD9-81ED-4DB2-BD59-A6C34878D82A}">
                    <a16:rowId xmlns:a16="http://schemas.microsoft.com/office/drawing/2014/main" val="1358476713"/>
                  </a:ext>
                </a:extLst>
              </a:tr>
              <a:tr h="1484113">
                <a:tc>
                  <a:txBody>
                    <a:bodyPr/>
                    <a:lstStyle/>
                    <a:p>
                      <a:pPr marL="0" marR="0" lvl="0" indent="0" algn="ctr" defTabSz="1079998"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charset="0"/>
                          <a:ea typeface="宋体" panose="02010600030101010101" pitchFamily="2" charset="-122"/>
                          <a:cs typeface="Times New Roman" panose="02020603050405020304" charset="0"/>
                        </a:rPr>
                        <a:t>《Comparative Analysis of ImageNet Pre-Trained Deep Learning Models and DINOv2 in Medical Imaging Classification》</a:t>
                      </a:r>
                    </a:p>
                  </a:txBody>
                  <a:tcPr anchor="ctr" anchorCtr="1"/>
                </a:tc>
                <a:tc>
                  <a:txBody>
                    <a:bodyPr/>
                    <a:lstStyle/>
                    <a:p>
                      <a:pPr algn="ctr"/>
                      <a:r>
                        <a:rPr lang="en-US" altLang="zh-CN" dirty="0">
                          <a:latin typeface="Times New Roman" panose="02020603050405020304" pitchFamily="18" charset="0"/>
                          <a:ea typeface="SimSun" panose="02010600030101010101" pitchFamily="2" charset="-122"/>
                          <a:cs typeface="Times New Roman" panose="02020603050405020304" pitchFamily="18" charset="0"/>
                        </a:rPr>
                        <a:t>COMPSAC</a:t>
                      </a:r>
                      <a:r>
                        <a:rPr lang="zh-CN" altLang="en-US" dirty="0">
                          <a:latin typeface="Times New Roman" panose="02020603050405020304" pitchFamily="18" charset="0"/>
                          <a:ea typeface="SimSun" panose="02010600030101010101" pitchFamily="2" charset="-122"/>
                          <a:cs typeface="Times New Roman" panose="02020603050405020304" pitchFamily="18" charset="0"/>
                        </a:rPr>
                        <a:t>会议</a:t>
                      </a:r>
                    </a:p>
                  </a:txBody>
                  <a:tcPr anchor="ctr" anchorCtr="1"/>
                </a:tc>
                <a:tc>
                  <a:txBody>
                    <a:bodyPr/>
                    <a:lstStyle/>
                    <a:p>
                      <a:pPr algn="ctr"/>
                      <a:r>
                        <a:rPr lang="zh-CN" altLang="en-US" dirty="0">
                          <a:latin typeface="Times New Roman" panose="02020603050405020304" pitchFamily="18" charset="0"/>
                          <a:ea typeface="SimSun" panose="02010600030101010101" pitchFamily="2" charset="-122"/>
                          <a:cs typeface="Times New Roman" panose="02020603050405020304" pitchFamily="18" charset="0"/>
                        </a:rPr>
                        <a:t>中稿</a:t>
                      </a:r>
                    </a:p>
                  </a:txBody>
                  <a:tcPr anchor="ctr" anchorCtr="1"/>
                </a:tc>
                <a:extLst>
                  <a:ext uri="{0D108BD9-81ED-4DB2-BD59-A6C34878D82A}">
                    <a16:rowId xmlns:a16="http://schemas.microsoft.com/office/drawing/2014/main" val="3495821995"/>
                  </a:ext>
                </a:extLst>
              </a:tr>
              <a:tr h="1484113">
                <a:tc>
                  <a:txBody>
                    <a:bodyPr/>
                    <a:lstStyle/>
                    <a:p>
                      <a:pPr marL="0" marR="0" lvl="0" indent="0" algn="ctr" defTabSz="1079998"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charset="0"/>
                          <a:ea typeface="宋体" panose="02010600030101010101" pitchFamily="2" charset="-122"/>
                          <a:cs typeface="Times New Roman" panose="02020603050405020304" charset="0"/>
                        </a:rPr>
                        <a:t>《Comparative Analysis of ImageNet Pre-Trained Deep Learning Models and Self-Distillation in Medical Imaging Classification》</a:t>
                      </a:r>
                    </a:p>
                  </a:txBody>
                  <a:tcPr anchor="ctr" anchorCtr="1"/>
                </a:tc>
                <a:tc>
                  <a:txBody>
                    <a:bodyPr/>
                    <a:lstStyle/>
                    <a:p>
                      <a:pPr algn="ctr"/>
                      <a:r>
                        <a:rPr lang="en" altLang="zh-CN" dirty="0">
                          <a:latin typeface="Times New Roman" panose="02020603050405020304" pitchFamily="18" charset="0"/>
                          <a:ea typeface="SimSun" panose="02010600030101010101" pitchFamily="2" charset="-122"/>
                          <a:cs typeface="Times New Roman" panose="02020603050405020304" pitchFamily="18" charset="0"/>
                        </a:rPr>
                        <a:t>Engineering Applications of Artificial Intelligence</a:t>
                      </a:r>
                      <a:r>
                        <a:rPr lang="zh-CN" altLang="en" dirty="0">
                          <a:latin typeface="Times New Roman" panose="02020603050405020304" pitchFamily="18" charset="0"/>
                          <a:ea typeface="SimSun" panose="02010600030101010101" pitchFamily="2" charset="-122"/>
                          <a:cs typeface="Times New Roman" panose="02020603050405020304" pitchFamily="18" charset="0"/>
                        </a:rPr>
                        <a:t>期刊</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a:txBody>
                  <a:tcPr anchor="ctr" anchorCtr="1"/>
                </a:tc>
                <a:tc>
                  <a:txBody>
                    <a:bodyPr/>
                    <a:lstStyle/>
                    <a:p>
                      <a:pPr algn="ctr"/>
                      <a:r>
                        <a:rPr lang="zh-CN" altLang="en-US" dirty="0">
                          <a:latin typeface="Times New Roman" panose="02020603050405020304" pitchFamily="18" charset="0"/>
                          <a:ea typeface="SimSun" panose="02010600030101010101" pitchFamily="2" charset="-122"/>
                          <a:cs typeface="Times New Roman" panose="02020603050405020304" pitchFamily="18" charset="0"/>
                        </a:rPr>
                        <a:t>在投</a:t>
                      </a:r>
                    </a:p>
                  </a:txBody>
                  <a:tcPr anchor="ctr" anchorCtr="1"/>
                </a:tc>
                <a:extLst>
                  <a:ext uri="{0D108BD9-81ED-4DB2-BD59-A6C34878D82A}">
                    <a16:rowId xmlns:a16="http://schemas.microsoft.com/office/drawing/2014/main" val="1146381766"/>
                  </a:ext>
                </a:extLst>
              </a:tr>
              <a:tr h="889544">
                <a:tc>
                  <a:txBody>
                    <a:bodyPr/>
                    <a:lstStyle/>
                    <a:p>
                      <a:pPr algn="ctr"/>
                      <a:r>
                        <a:rPr lang="en-US" altLang="zh-CN" sz="2000" dirty="0">
                          <a:latin typeface="Times New Roman" panose="02020603050405020304" charset="0"/>
                          <a:ea typeface="宋体" panose="02010600030101010101" pitchFamily="2" charset="-122"/>
                          <a:cs typeface="Times New Roman" panose="02020603050405020304" charset="0"/>
                        </a:rPr>
                        <a:t>《</a:t>
                      </a:r>
                      <a:r>
                        <a:rPr lang="zh-CN" altLang="en-US" sz="2000" dirty="0">
                          <a:latin typeface="Times New Roman" panose="02020603050405020304" charset="0"/>
                          <a:ea typeface="宋体" panose="02010600030101010101" pitchFamily="2" charset="-122"/>
                          <a:cs typeface="Times New Roman" panose="02020603050405020304" charset="0"/>
                        </a:rPr>
                        <a:t>基于语音数据的重症肌无力自评量表自动化评估</a:t>
                      </a:r>
                      <a:r>
                        <a:rPr lang="en-US" altLang="zh-CN" sz="2000" dirty="0">
                          <a:latin typeface="Times New Roman" panose="02020603050405020304" charset="0"/>
                          <a:ea typeface="宋体" panose="02010600030101010101" pitchFamily="2" charset="-122"/>
                          <a:cs typeface="Times New Roman" panose="02020603050405020304" charset="0"/>
                        </a:rPr>
                        <a:t>》</a:t>
                      </a:r>
                      <a:endParaRPr lang="zh-CN" altLang="en-US" dirty="0"/>
                    </a:p>
                  </a:txBody>
                  <a:tcPr anchor="ctr" anchorCtr="1"/>
                </a:tc>
                <a:tc>
                  <a:txBody>
                    <a:bodyPr/>
                    <a:lstStyle/>
                    <a:p>
                      <a:pPr algn="ctr"/>
                      <a:r>
                        <a:rPr lang="zh-CN" altLang="zh-CN" sz="2126" kern="1200" dirty="0">
                          <a:solidFill>
                            <a:schemeClr val="dk1"/>
                          </a:solidFill>
                          <a:effectLst/>
                          <a:latin typeface="SimSun" panose="02010600030101010101" pitchFamily="2" charset="-122"/>
                          <a:ea typeface="SimSun" panose="02010600030101010101" pitchFamily="2" charset="-122"/>
                          <a:cs typeface="+mn-cs"/>
                        </a:rPr>
                        <a:t>中华医学会第二十七次神经病学学术会议</a:t>
                      </a:r>
                      <a:r>
                        <a:rPr lang="zh-CN" altLang="zh-CN" dirty="0">
                          <a:effectLst/>
                          <a:latin typeface="SimSun" panose="02010600030101010101" pitchFamily="2" charset="-122"/>
                          <a:ea typeface="SimSun" panose="02010600030101010101" pitchFamily="2" charset="-122"/>
                        </a:rPr>
                        <a:t> </a:t>
                      </a:r>
                      <a:endParaRPr lang="zh-CN" altLang="en-US" dirty="0">
                        <a:latin typeface="SimSun" panose="02010600030101010101" pitchFamily="2" charset="-122"/>
                        <a:ea typeface="SimSun" panose="02010600030101010101" pitchFamily="2" charset="-122"/>
                        <a:cs typeface="Times New Roman" panose="02020603050405020304" pitchFamily="18" charset="0"/>
                      </a:endParaRPr>
                    </a:p>
                  </a:txBody>
                  <a:tcPr anchor="ctr" anchorCtr="1"/>
                </a:tc>
                <a:tc>
                  <a:txBody>
                    <a:bodyPr/>
                    <a:lstStyle/>
                    <a:p>
                      <a:pPr algn="ctr"/>
                      <a:r>
                        <a:rPr lang="zh-CN" altLang="en-US" dirty="0">
                          <a:latin typeface="Times New Roman" panose="02020603050405020304" pitchFamily="18" charset="0"/>
                          <a:ea typeface="SimSun" panose="02010600030101010101" pitchFamily="2" charset="-122"/>
                          <a:cs typeface="Times New Roman" panose="02020603050405020304" pitchFamily="18" charset="0"/>
                        </a:rPr>
                        <a:t>中稿</a:t>
                      </a:r>
                    </a:p>
                  </a:txBody>
                  <a:tcPr anchor="ctr" anchorCtr="1"/>
                </a:tc>
                <a:extLst>
                  <a:ext uri="{0D108BD9-81ED-4DB2-BD59-A6C34878D82A}">
                    <a16:rowId xmlns:a16="http://schemas.microsoft.com/office/drawing/2014/main" val="98399839"/>
                  </a:ext>
                </a:extLst>
              </a:tr>
              <a:tr h="889544">
                <a:tc>
                  <a:txBody>
                    <a:bodyPr/>
                    <a:lstStyle/>
                    <a:p>
                      <a:pPr marL="0" marR="0" lvl="0" indent="0" algn="ctr" defTabSz="1079998"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charset="0"/>
                          <a:ea typeface="宋体" panose="02010600030101010101" pitchFamily="2" charset="-122"/>
                          <a:cs typeface="Times New Roman" panose="02020603050405020304" charset="0"/>
                        </a:rPr>
                        <a:t>《</a:t>
                      </a:r>
                      <a:r>
                        <a:rPr lang="zh-CN" altLang="en-US" sz="2000" dirty="0">
                          <a:latin typeface="Times New Roman" panose="02020603050405020304" charset="0"/>
                          <a:ea typeface="宋体" panose="02010600030101010101" pitchFamily="2" charset="-122"/>
                          <a:cs typeface="Times New Roman" panose="02020603050405020304" charset="0"/>
                        </a:rPr>
                        <a:t>一种基于注意力和扩散概率模型的图像分割方法</a:t>
                      </a:r>
                      <a:r>
                        <a:rPr lang="en-US" altLang="zh-CN" sz="2000" dirty="0">
                          <a:latin typeface="Times New Roman" panose="02020603050405020304" charset="0"/>
                          <a:ea typeface="宋体" panose="02010600030101010101" pitchFamily="2" charset="-122"/>
                          <a:cs typeface="Times New Roman" panose="02020603050405020304" charset="0"/>
                        </a:rPr>
                        <a:t>》</a:t>
                      </a:r>
                    </a:p>
                  </a:txBody>
                  <a:tcPr anchor="ctr" anchorCtr="1"/>
                </a:tc>
                <a:tc>
                  <a:txBody>
                    <a:bodyPr/>
                    <a:lstStyle/>
                    <a:p>
                      <a:pPr marL="0" marR="0" lvl="0" indent="0" algn="ctr" defTabSz="1079998"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专利</a:t>
                      </a:r>
                    </a:p>
                  </a:txBody>
                  <a:tcPr anchor="ctr" anchorCtr="1"/>
                </a:tc>
                <a:tc>
                  <a:txBody>
                    <a:bodyPr/>
                    <a:lstStyle/>
                    <a:p>
                      <a:pPr algn="ctr"/>
                      <a:r>
                        <a:rPr lang="zh-CN" altLang="en-US" dirty="0">
                          <a:latin typeface="Times New Roman" panose="02020603050405020304" pitchFamily="18" charset="0"/>
                          <a:ea typeface="SimSun" panose="02010600030101010101" pitchFamily="2" charset="-122"/>
                          <a:cs typeface="Times New Roman" panose="02020603050405020304" pitchFamily="18" charset="0"/>
                        </a:rPr>
                        <a:t>撰写完成</a:t>
                      </a:r>
                    </a:p>
                  </a:txBody>
                  <a:tcPr anchor="ctr" anchorCtr="1"/>
                </a:tc>
                <a:extLst>
                  <a:ext uri="{0D108BD9-81ED-4DB2-BD59-A6C34878D82A}">
                    <a16:rowId xmlns:a16="http://schemas.microsoft.com/office/drawing/2014/main" val="3374280404"/>
                  </a:ext>
                </a:extLst>
              </a:tr>
            </a:tbl>
          </a:graphicData>
        </a:graphic>
      </p:graphicFrame>
      <p:sp>
        <p:nvSpPr>
          <p:cNvPr id="5" name="文本框 4">
            <a:extLst>
              <a:ext uri="{FF2B5EF4-FFF2-40B4-BE49-F238E27FC236}">
                <a16:creationId xmlns:a16="http://schemas.microsoft.com/office/drawing/2014/main" id="{59C47B5D-098B-AA34-A79B-0BA52B0F0EF1}"/>
              </a:ext>
            </a:extLst>
          </p:cNvPr>
          <p:cNvSpPr txBox="1"/>
          <p:nvPr/>
        </p:nvSpPr>
        <p:spPr>
          <a:xfrm>
            <a:off x="13804489" y="8421329"/>
            <a:ext cx="707923"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20</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048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组合 129"/>
          <p:cNvGrpSpPr/>
          <p:nvPr/>
        </p:nvGrpSpPr>
        <p:grpSpPr>
          <a:xfrm flipH="1">
            <a:off x="-901158" y="-416973"/>
            <a:ext cx="16022072" cy="11964215"/>
            <a:chOff x="-379183" y="-741426"/>
            <a:chExt cx="13734255" cy="10129553"/>
          </a:xfrm>
        </p:grpSpPr>
        <p:grpSp>
          <p:nvGrpSpPr>
            <p:cNvPr id="131" name="组合 130"/>
            <p:cNvGrpSpPr/>
            <p:nvPr/>
          </p:nvGrpSpPr>
          <p:grpSpPr>
            <a:xfrm>
              <a:off x="8977537" y="5273417"/>
              <a:ext cx="1951116" cy="324423"/>
              <a:chOff x="7217443" y="6061401"/>
              <a:chExt cx="2057816" cy="342165"/>
            </a:xfrm>
          </p:grpSpPr>
          <p:sp>
            <p:nvSpPr>
              <p:cNvPr id="200" name="矩形 199"/>
              <p:cNvSpPr/>
              <p:nvPr/>
            </p:nvSpPr>
            <p:spPr>
              <a:xfrm>
                <a:off x="7508271" y="6061401"/>
                <a:ext cx="1766988" cy="342165"/>
              </a:xfrm>
              <a:prstGeom prst="rect">
                <a:avLst/>
              </a:prstGeom>
            </p:spPr>
            <p:txBody>
              <a:bodyPr wrap="none">
                <a:spAutoFit/>
              </a:bodyPr>
              <a:lstStyle/>
              <a:p>
                <a:r>
                  <a:rPr lang="zh-CN" altLang="en-US" sz="1890" spc="84" dirty="0">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答辩人：黄钰凝</a:t>
                </a:r>
              </a:p>
            </p:txBody>
          </p:sp>
          <p:sp>
            <p:nvSpPr>
              <p:cNvPr id="201" name="PA_任意多边形 9"/>
              <p:cNvSpPr>
                <a:spLocks noEditPoints="1"/>
              </p:cNvSpPr>
              <p:nvPr>
                <p:custDataLst>
                  <p:tags r:id="rId2"/>
                </p:custDataLst>
              </p:nvPr>
            </p:nvSpPr>
            <p:spPr bwMode="auto">
              <a:xfrm>
                <a:off x="7217443" y="6115326"/>
                <a:ext cx="231963" cy="232938"/>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F4E78"/>
              </a:solidFill>
              <a:ln>
                <a:noFill/>
              </a:ln>
            </p:spPr>
            <p:txBody>
              <a:bodyPr vert="horz" wrap="square" lIns="102402" tIns="51200" rIns="102402" bIns="51200" numCol="1" anchor="t" anchorCtr="0" compatLnSpc="1"/>
              <a:lstStyle/>
              <a:p>
                <a:pPr fontAlgn="base">
                  <a:spcBef>
                    <a:spcPct val="0"/>
                  </a:spcBef>
                  <a:spcAft>
                    <a:spcPct val="0"/>
                  </a:spcAft>
                </a:pPr>
                <a:endParaRPr lang="zh-CN" altLang="en-US" sz="2611">
                  <a:solidFill>
                    <a:srgbClr val="213555"/>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132" name="组合 131"/>
            <p:cNvGrpSpPr/>
            <p:nvPr/>
          </p:nvGrpSpPr>
          <p:grpSpPr>
            <a:xfrm>
              <a:off x="6036417" y="5273410"/>
              <a:ext cx="2552617" cy="324422"/>
              <a:chOff x="3524801" y="6061395"/>
              <a:chExt cx="2692215" cy="342164"/>
            </a:xfrm>
          </p:grpSpPr>
          <p:sp>
            <p:nvSpPr>
              <p:cNvPr id="198" name="PA_任意多边形 10"/>
              <p:cNvSpPr>
                <a:spLocks noChangeAspect="1" noEditPoints="1"/>
              </p:cNvSpPr>
              <p:nvPr>
                <p:custDataLst>
                  <p:tags r:id="rId1"/>
                </p:custDataLst>
              </p:nvPr>
            </p:nvSpPr>
            <p:spPr bwMode="auto">
              <a:xfrm>
                <a:off x="3524801" y="6115503"/>
                <a:ext cx="231790" cy="232762"/>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1F4E78"/>
              </a:solidFill>
              <a:ln>
                <a:noFill/>
              </a:ln>
            </p:spPr>
            <p:txBody>
              <a:bodyPr vert="horz" wrap="square" lIns="102402" tIns="51200" rIns="102402" bIns="51200" numCol="1" anchor="t" anchorCtr="0" compatLnSpc="1"/>
              <a:lstStyle/>
              <a:p>
                <a:pPr fontAlgn="base">
                  <a:spcBef>
                    <a:spcPct val="0"/>
                  </a:spcBef>
                  <a:spcAft>
                    <a:spcPct val="0"/>
                  </a:spcAft>
                </a:pPr>
                <a:endParaRPr lang="zh-CN" altLang="en-US" sz="2611">
                  <a:solidFill>
                    <a:srgbClr val="213555"/>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9" name="矩形 198"/>
              <p:cNvSpPr/>
              <p:nvPr/>
            </p:nvSpPr>
            <p:spPr>
              <a:xfrm>
                <a:off x="3764297" y="6061395"/>
                <a:ext cx="2452719" cy="342164"/>
              </a:xfrm>
              <a:prstGeom prst="rect">
                <a:avLst/>
              </a:prstGeom>
            </p:spPr>
            <p:txBody>
              <a:bodyPr wrap="none">
                <a:spAutoFit/>
              </a:bodyPr>
              <a:lstStyle/>
              <a:p>
                <a:r>
                  <a:rPr lang="zh-CN" altLang="en-US" sz="1890" spc="84">
                    <a:solidFill>
                      <a:srgbClr val="213555"/>
                    </a:solidFill>
                    <a:latin typeface="思源黑体" panose="020B0500000000000000" pitchFamily="34" charset="-122"/>
                    <a:ea typeface="思源黑体" panose="020B0500000000000000" pitchFamily="34" charset="-122"/>
                    <a:sym typeface="思源黑体" panose="020B0500000000000000" pitchFamily="34" charset="-122"/>
                  </a:rPr>
                  <a:t>指导老师：李建强教授</a:t>
                </a:r>
              </a:p>
            </p:txBody>
          </p:sp>
        </p:grpSp>
        <p:pic>
          <p:nvPicPr>
            <p:cNvPr id="134" name="图片 1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3760" y="4468086"/>
              <a:ext cx="7088907" cy="329353"/>
            </a:xfrm>
            <a:prstGeom prst="rect">
              <a:avLst/>
            </a:prstGeom>
          </p:spPr>
        </p:pic>
        <p:sp>
          <p:nvSpPr>
            <p:cNvPr id="140" name="矩形 259"/>
            <p:cNvSpPr>
              <a:spLocks noChangeArrowheads="1"/>
            </p:cNvSpPr>
            <p:nvPr/>
          </p:nvSpPr>
          <p:spPr bwMode="auto">
            <a:xfrm>
              <a:off x="5253154" y="4022867"/>
              <a:ext cx="6510117" cy="35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zh-CN" altLang="en-US" sz="2522" dirty="0">
                  <a:solidFill>
                    <a:srgbClr val="1F4E78"/>
                  </a:solidFill>
                  <a:latin typeface="思源黑体" panose="020B0500000000000000" pitchFamily="34" charset="-122"/>
                  <a:ea typeface="思源黑体" panose="020B0500000000000000" pitchFamily="34" charset="-122"/>
                  <a:sym typeface="思源黑体" panose="020B0500000000000000" pitchFamily="34" charset="-122"/>
                </a:rPr>
                <a:t>计算机学院</a:t>
              </a:r>
              <a:endParaRPr lang="en-US" altLang="zh-CN" sz="2522" dirty="0">
                <a:solidFill>
                  <a:srgbClr val="1F4E78"/>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41" name="组合 140"/>
            <p:cNvGrpSpPr/>
            <p:nvPr/>
          </p:nvGrpSpPr>
          <p:grpSpPr>
            <a:xfrm>
              <a:off x="1092599" y="1750035"/>
              <a:ext cx="3683568" cy="3683568"/>
              <a:chOff x="3393106" y="2094168"/>
              <a:chExt cx="2664366" cy="2664366"/>
            </a:xfrm>
          </p:grpSpPr>
          <p:sp>
            <p:nvSpPr>
              <p:cNvPr id="194" name="椭圆 193"/>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95" name="组合 194"/>
              <p:cNvGrpSpPr/>
              <p:nvPr/>
            </p:nvGrpSpPr>
            <p:grpSpPr>
              <a:xfrm>
                <a:off x="3655434" y="2332886"/>
                <a:ext cx="2167846" cy="2167846"/>
                <a:chOff x="3739822" y="2440887"/>
                <a:chExt cx="1970936" cy="1970936"/>
              </a:xfrm>
            </p:grpSpPr>
            <p:sp>
              <p:nvSpPr>
                <p:cNvPr id="196" name="圆角矩形 13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7" name="椭圆 196"/>
                <p:cNvSpPr>
                  <a:spLocks noChangeAspect="1"/>
                </p:cNvSpPr>
                <p:nvPr/>
              </p:nvSpPr>
              <p:spPr>
                <a:xfrm>
                  <a:off x="3837054" y="2549460"/>
                  <a:ext cx="1776466" cy="1776466"/>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142" name="矩形 2"/>
            <p:cNvSpPr/>
            <p:nvPr/>
          </p:nvSpPr>
          <p:spPr>
            <a:xfrm>
              <a:off x="-118711" y="-538721"/>
              <a:ext cx="3887755" cy="1835377"/>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3" name="椭圆 142"/>
            <p:cNvSpPr/>
            <p:nvPr/>
          </p:nvSpPr>
          <p:spPr>
            <a:xfrm>
              <a:off x="11342408" y="-741426"/>
              <a:ext cx="1699185" cy="169918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4" name="椭圆 143"/>
            <p:cNvSpPr/>
            <p:nvPr/>
          </p:nvSpPr>
          <p:spPr>
            <a:xfrm>
              <a:off x="11961416" y="5942852"/>
              <a:ext cx="1393656" cy="139365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5" name="椭圆 144"/>
            <p:cNvSpPr/>
            <p:nvPr/>
          </p:nvSpPr>
          <p:spPr>
            <a:xfrm>
              <a:off x="11536697" y="6865937"/>
              <a:ext cx="913603" cy="913603"/>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6" name="圆角矩形 8"/>
            <p:cNvSpPr/>
            <p:nvPr/>
          </p:nvSpPr>
          <p:spPr>
            <a:xfrm rot="2700000">
              <a:off x="-327012" y="6388319"/>
              <a:ext cx="2947637" cy="3051980"/>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47" name="组合 146"/>
            <p:cNvGrpSpPr/>
            <p:nvPr/>
          </p:nvGrpSpPr>
          <p:grpSpPr>
            <a:xfrm>
              <a:off x="749385" y="5118786"/>
              <a:ext cx="584148" cy="584148"/>
              <a:chOff x="3393106" y="2094168"/>
              <a:chExt cx="2664366" cy="2664366"/>
            </a:xfrm>
          </p:grpSpPr>
          <p:sp>
            <p:nvSpPr>
              <p:cNvPr id="190" name="椭圆 18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91" name="组合 190"/>
              <p:cNvGrpSpPr/>
              <p:nvPr/>
            </p:nvGrpSpPr>
            <p:grpSpPr>
              <a:xfrm>
                <a:off x="3655434" y="2332886"/>
                <a:ext cx="2167846" cy="2167846"/>
                <a:chOff x="3739822" y="2440887"/>
                <a:chExt cx="1970936" cy="1970936"/>
              </a:xfrm>
            </p:grpSpPr>
            <p:sp>
              <p:nvSpPr>
                <p:cNvPr id="192" name="圆角矩形 39"/>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3" name="椭圆 19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48" name="组合 147"/>
            <p:cNvGrpSpPr/>
            <p:nvPr/>
          </p:nvGrpSpPr>
          <p:grpSpPr>
            <a:xfrm>
              <a:off x="1820832" y="5533533"/>
              <a:ext cx="253401" cy="253401"/>
              <a:chOff x="3393106" y="2094168"/>
              <a:chExt cx="2664366" cy="2664366"/>
            </a:xfrm>
          </p:grpSpPr>
          <p:sp>
            <p:nvSpPr>
              <p:cNvPr id="186" name="椭圆 185"/>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7" name="组合 186"/>
              <p:cNvGrpSpPr/>
              <p:nvPr/>
            </p:nvGrpSpPr>
            <p:grpSpPr>
              <a:xfrm>
                <a:off x="3655434" y="2332886"/>
                <a:ext cx="2167846" cy="2167846"/>
                <a:chOff x="3739822" y="2440887"/>
                <a:chExt cx="1970936" cy="1970936"/>
              </a:xfrm>
            </p:grpSpPr>
            <p:sp>
              <p:nvSpPr>
                <p:cNvPr id="188" name="圆角矩形 44"/>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9" name="椭圆 188"/>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49" name="组合 148"/>
            <p:cNvGrpSpPr/>
            <p:nvPr/>
          </p:nvGrpSpPr>
          <p:grpSpPr>
            <a:xfrm>
              <a:off x="2897835" y="5868064"/>
              <a:ext cx="410645" cy="410645"/>
              <a:chOff x="3393106" y="2094168"/>
              <a:chExt cx="2664366" cy="2664366"/>
            </a:xfrm>
          </p:grpSpPr>
          <p:sp>
            <p:nvSpPr>
              <p:cNvPr id="182" name="椭圆 181"/>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83" name="组合 182"/>
              <p:cNvGrpSpPr/>
              <p:nvPr/>
            </p:nvGrpSpPr>
            <p:grpSpPr>
              <a:xfrm>
                <a:off x="3655434" y="2332886"/>
                <a:ext cx="2167846" cy="2167846"/>
                <a:chOff x="3739822" y="2440887"/>
                <a:chExt cx="1970936" cy="1970936"/>
              </a:xfrm>
            </p:grpSpPr>
            <p:sp>
              <p:nvSpPr>
                <p:cNvPr id="184" name="圆角矩形 49"/>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5" name="椭圆 184"/>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0" name="组合 149"/>
            <p:cNvGrpSpPr/>
            <p:nvPr/>
          </p:nvGrpSpPr>
          <p:grpSpPr>
            <a:xfrm>
              <a:off x="4026081" y="5364233"/>
              <a:ext cx="352691" cy="352691"/>
              <a:chOff x="3393106" y="2094168"/>
              <a:chExt cx="2664366" cy="2664366"/>
            </a:xfrm>
          </p:grpSpPr>
          <p:sp>
            <p:nvSpPr>
              <p:cNvPr id="178" name="椭圆 177"/>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79" name="组合 178"/>
              <p:cNvGrpSpPr/>
              <p:nvPr/>
            </p:nvGrpSpPr>
            <p:grpSpPr>
              <a:xfrm>
                <a:off x="3655434" y="2332886"/>
                <a:ext cx="2167846" cy="2167846"/>
                <a:chOff x="3739822" y="2440887"/>
                <a:chExt cx="1970936" cy="1970936"/>
              </a:xfrm>
            </p:grpSpPr>
            <p:sp>
              <p:nvSpPr>
                <p:cNvPr id="180" name="圆角矩形 54"/>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1" name="椭圆 180"/>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1" name="组合 150"/>
            <p:cNvGrpSpPr/>
            <p:nvPr/>
          </p:nvGrpSpPr>
          <p:grpSpPr>
            <a:xfrm>
              <a:off x="3138983" y="868413"/>
              <a:ext cx="491379" cy="491379"/>
              <a:chOff x="3393106" y="2094168"/>
              <a:chExt cx="2664366" cy="2664366"/>
            </a:xfrm>
          </p:grpSpPr>
          <p:sp>
            <p:nvSpPr>
              <p:cNvPr id="171" name="椭圆 170"/>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72" name="组合 171"/>
              <p:cNvGrpSpPr/>
              <p:nvPr/>
            </p:nvGrpSpPr>
            <p:grpSpPr>
              <a:xfrm>
                <a:off x="3655434" y="2332886"/>
                <a:ext cx="2167846" cy="2167846"/>
                <a:chOff x="3739822" y="2440887"/>
                <a:chExt cx="1970936" cy="1970936"/>
              </a:xfrm>
            </p:grpSpPr>
            <p:sp>
              <p:nvSpPr>
                <p:cNvPr id="173" name="圆角矩形 59"/>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7" name="椭圆 176"/>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2" name="组合 151"/>
            <p:cNvGrpSpPr/>
            <p:nvPr/>
          </p:nvGrpSpPr>
          <p:grpSpPr>
            <a:xfrm>
              <a:off x="4242595" y="1533253"/>
              <a:ext cx="352691" cy="352691"/>
              <a:chOff x="3393106" y="2094168"/>
              <a:chExt cx="2664366" cy="2664366"/>
            </a:xfrm>
          </p:grpSpPr>
          <p:sp>
            <p:nvSpPr>
              <p:cNvPr id="160" name="椭圆 1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68" name="组合 167"/>
              <p:cNvGrpSpPr/>
              <p:nvPr/>
            </p:nvGrpSpPr>
            <p:grpSpPr>
              <a:xfrm>
                <a:off x="3655434" y="2332886"/>
                <a:ext cx="2167846" cy="2167846"/>
                <a:chOff x="3739822" y="2440887"/>
                <a:chExt cx="1970936" cy="1970936"/>
              </a:xfrm>
            </p:grpSpPr>
            <p:sp>
              <p:nvSpPr>
                <p:cNvPr id="169" name="圆角矩形 64"/>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0" name="椭圆 169"/>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153" name="组合 152"/>
            <p:cNvGrpSpPr/>
            <p:nvPr/>
          </p:nvGrpSpPr>
          <p:grpSpPr>
            <a:xfrm>
              <a:off x="485791" y="4045253"/>
              <a:ext cx="247844" cy="247844"/>
              <a:chOff x="3393106" y="2094168"/>
              <a:chExt cx="2664366" cy="2664366"/>
            </a:xfrm>
          </p:grpSpPr>
          <p:sp>
            <p:nvSpPr>
              <p:cNvPr id="156" name="椭圆 155"/>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57" name="组合 156"/>
              <p:cNvGrpSpPr/>
              <p:nvPr/>
            </p:nvGrpSpPr>
            <p:grpSpPr>
              <a:xfrm>
                <a:off x="3655434" y="2332886"/>
                <a:ext cx="2167846" cy="2167846"/>
                <a:chOff x="3739822" y="2440887"/>
                <a:chExt cx="1970936" cy="1970936"/>
              </a:xfrm>
            </p:grpSpPr>
            <p:sp>
              <p:nvSpPr>
                <p:cNvPr id="158" name="圆角矩形 69"/>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9" name="椭圆 158"/>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154" name="文本框 153"/>
            <p:cNvSpPr txBox="1"/>
            <p:nvPr/>
          </p:nvSpPr>
          <p:spPr>
            <a:xfrm>
              <a:off x="5411210" y="1547585"/>
              <a:ext cx="5619832" cy="2294192"/>
            </a:xfrm>
            <a:prstGeom prst="rect">
              <a:avLst/>
            </a:prstGeom>
            <a:noFill/>
          </p:spPr>
          <p:txBody>
            <a:bodyPr wrap="square" rtlCol="0">
              <a:spAutoFit/>
              <a:scene3d>
                <a:camera prst="orthographicFront"/>
                <a:lightRig rig="threePt" dir="t"/>
              </a:scene3d>
              <a:sp3d contourW="12700"/>
            </a:bodyPr>
            <a:lstStyle/>
            <a:p>
              <a:pPr algn="ctr">
                <a:defRPr/>
              </a:pPr>
              <a:r>
                <a:rPr lang="zh-CN" altLang="en-US" sz="8504"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谢谢聆听！</a:t>
              </a:r>
              <a:endParaRPr lang="en-US" altLang="zh-CN" sz="8504"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endParaRPr>
            </a:p>
            <a:p>
              <a:pPr algn="ctr">
                <a:defRPr/>
              </a:pPr>
              <a:r>
                <a:rPr lang="zh-CN" altLang="en-US" sz="8504"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敬祈指正！</a:t>
              </a:r>
            </a:p>
          </p:txBody>
        </p:sp>
        <p:pic>
          <p:nvPicPr>
            <p:cNvPr id="155" name="图片 1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5166" y="2510972"/>
              <a:ext cx="2184410" cy="2184398"/>
            </a:xfrm>
            <a:prstGeom prst="rect">
              <a:avLst/>
            </a:prstGeom>
          </p:spPr>
        </p:pic>
      </p:grpSp>
    </p:spTree>
    <p:extLst>
      <p:ext uri="{BB962C8B-B14F-4D97-AF65-F5344CB8AC3E}">
        <p14:creationId xmlns:p14="http://schemas.microsoft.com/office/powerpoint/2010/main" val="3382558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919387" y="2120491"/>
            <a:ext cx="2584832" cy="2584832"/>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椭圆 28"/>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3" name="文本框 20"/>
          <p:cNvSpPr txBox="1">
            <a:spLocks noChangeArrowheads="1"/>
          </p:cNvSpPr>
          <p:nvPr/>
        </p:nvSpPr>
        <p:spPr bwMode="auto">
          <a:xfrm>
            <a:off x="6359970" y="3545841"/>
            <a:ext cx="1778237" cy="48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PART</a:t>
            </a:r>
            <a:endParaRPr lang="zh-CN" altLang="en-US"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文本框 20"/>
          <p:cNvSpPr txBox="1">
            <a:spLocks noChangeArrowheads="1"/>
          </p:cNvSpPr>
          <p:nvPr/>
        </p:nvSpPr>
        <p:spPr bwMode="auto">
          <a:xfrm>
            <a:off x="5927791" y="2664226"/>
            <a:ext cx="2568023"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 name="AutoShape 51"/>
          <p:cNvSpPr>
            <a:spLocks noChangeArrowheads="1"/>
          </p:cNvSpPr>
          <p:nvPr/>
        </p:nvSpPr>
        <p:spPr bwMode="gray">
          <a:xfrm>
            <a:off x="4700584" y="5197771"/>
            <a:ext cx="5094343" cy="785151"/>
          </a:xfrm>
          <a:prstGeom prst="roundRect">
            <a:avLst>
              <a:gd name="adj" fmla="val 0"/>
            </a:avLst>
          </a:prstGeom>
          <a:noFill/>
          <a:ln w="28575" algn="ctr">
            <a:noFill/>
            <a:round/>
          </a:ln>
          <a:effectLst/>
        </p:spPr>
        <p:txBody>
          <a:bodyPr wrap="none" lIns="0" tIns="0" rIns="0" bIns="0" anchor="ctr">
            <a:spAutoFit/>
          </a:bodyPr>
          <a:lstStyle/>
          <a:p>
            <a:pPr algn="ctr">
              <a:lnSpc>
                <a:spcPct val="90000"/>
              </a:lnSpc>
              <a:buClr>
                <a:schemeClr val="bg2"/>
              </a:buClr>
              <a:buSzPct val="70000"/>
              <a:buFont typeface="Wingdings" panose="05000000000000000000" pitchFamily="2" charset="2"/>
              <a:buNone/>
              <a:defRPr/>
            </a:pPr>
            <a:r>
              <a:rPr lang="zh-CN" altLang="en-US" sz="5669" b="1">
                <a:solidFill>
                  <a:srgbClr val="1F4E78"/>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研究背景及意义</a:t>
            </a: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054" y="6024856"/>
            <a:ext cx="11437460" cy="460458"/>
          </a:xfrm>
          <a:prstGeom prst="rect">
            <a:avLst/>
          </a:prstGeom>
        </p:spPr>
      </p:pic>
      <p:grpSp>
        <p:nvGrpSpPr>
          <p:cNvPr id="18" name="组合 17"/>
          <p:cNvGrpSpPr/>
          <p:nvPr/>
        </p:nvGrpSpPr>
        <p:grpSpPr>
          <a:xfrm>
            <a:off x="8495811" y="1494735"/>
            <a:ext cx="689949" cy="689949"/>
            <a:chOff x="3393106" y="2094168"/>
            <a:chExt cx="2664366" cy="2664366"/>
          </a:xfrm>
        </p:grpSpPr>
        <p:sp>
          <p:nvSpPr>
            <p:cNvPr id="19" name="椭圆 1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0" name="组合 19"/>
            <p:cNvGrpSpPr/>
            <p:nvPr/>
          </p:nvGrpSpPr>
          <p:grpSpPr>
            <a:xfrm>
              <a:off x="3655434" y="2332886"/>
              <a:ext cx="2167846" cy="2167846"/>
              <a:chOff x="3739822" y="2440887"/>
              <a:chExt cx="1970936" cy="1970936"/>
            </a:xfrm>
          </p:grpSpPr>
          <p:sp>
            <p:nvSpPr>
              <p:cNvPr id="21" name="圆角矩形 2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2" name="椭圆 2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38" name="组合 37"/>
          <p:cNvGrpSpPr/>
          <p:nvPr/>
        </p:nvGrpSpPr>
        <p:grpSpPr>
          <a:xfrm>
            <a:off x="3684707" y="2977713"/>
            <a:ext cx="299297" cy="299297"/>
            <a:chOff x="3393106" y="2094168"/>
            <a:chExt cx="2664366" cy="2664366"/>
          </a:xfrm>
        </p:grpSpPr>
        <p:sp>
          <p:nvSpPr>
            <p:cNvPr id="39" name="椭圆 3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0" name="组合 39"/>
            <p:cNvGrpSpPr/>
            <p:nvPr/>
          </p:nvGrpSpPr>
          <p:grpSpPr>
            <a:xfrm>
              <a:off x="3655434" y="2332886"/>
              <a:ext cx="2167846" cy="2167846"/>
              <a:chOff x="3739822" y="2440887"/>
              <a:chExt cx="1970936" cy="1970936"/>
            </a:xfrm>
          </p:grpSpPr>
          <p:sp>
            <p:nvSpPr>
              <p:cNvPr id="41" name="圆角矩形 4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2" name="椭圆 4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3" name="组合 42"/>
          <p:cNvGrpSpPr/>
          <p:nvPr/>
        </p:nvGrpSpPr>
        <p:grpSpPr>
          <a:xfrm>
            <a:off x="3019613" y="1834310"/>
            <a:ext cx="485021" cy="485021"/>
            <a:chOff x="3393106" y="2094168"/>
            <a:chExt cx="2664366" cy="2664366"/>
          </a:xfrm>
        </p:grpSpPr>
        <p:sp>
          <p:nvSpPr>
            <p:cNvPr id="45" name="椭圆 4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6" name="组合 45"/>
            <p:cNvGrpSpPr/>
            <p:nvPr/>
          </p:nvGrpSpPr>
          <p:grpSpPr>
            <a:xfrm>
              <a:off x="3655434" y="2332886"/>
              <a:ext cx="2167846" cy="2167846"/>
              <a:chOff x="3739822" y="2440887"/>
              <a:chExt cx="1970936" cy="1970936"/>
            </a:xfrm>
          </p:grpSpPr>
          <p:sp>
            <p:nvSpPr>
              <p:cNvPr id="47" name="圆角矩形 4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椭圆 4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9" name="组合 48"/>
          <p:cNvGrpSpPr/>
          <p:nvPr/>
        </p:nvGrpSpPr>
        <p:grpSpPr>
          <a:xfrm>
            <a:off x="10710685" y="2365696"/>
            <a:ext cx="416570" cy="416570"/>
            <a:chOff x="3393106" y="2094168"/>
            <a:chExt cx="2664366" cy="2664366"/>
          </a:xfrm>
        </p:grpSpPr>
        <p:sp>
          <p:nvSpPr>
            <p:cNvPr id="50" name="椭圆 4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1" name="组合 50"/>
            <p:cNvGrpSpPr/>
            <p:nvPr/>
          </p:nvGrpSpPr>
          <p:grpSpPr>
            <a:xfrm>
              <a:off x="3655434" y="2332886"/>
              <a:ext cx="2167846" cy="2167846"/>
              <a:chOff x="3739822" y="2440887"/>
              <a:chExt cx="1970936" cy="1970936"/>
            </a:xfrm>
          </p:grpSpPr>
          <p:sp>
            <p:nvSpPr>
              <p:cNvPr id="52" name="圆角矩形 5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3" name="椭圆 52"/>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4" name="组合 53"/>
          <p:cNvGrpSpPr/>
          <p:nvPr/>
        </p:nvGrpSpPr>
        <p:grpSpPr>
          <a:xfrm>
            <a:off x="9144059" y="3277009"/>
            <a:ext cx="727155" cy="727155"/>
            <a:chOff x="3393106" y="2094168"/>
            <a:chExt cx="2664366" cy="2664366"/>
          </a:xfrm>
        </p:grpSpPr>
        <p:sp>
          <p:nvSpPr>
            <p:cNvPr id="55" name="椭圆 5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6" name="组合 55"/>
            <p:cNvGrpSpPr/>
            <p:nvPr/>
          </p:nvGrpSpPr>
          <p:grpSpPr>
            <a:xfrm>
              <a:off x="3655434" y="2332886"/>
              <a:ext cx="2167846" cy="2167846"/>
              <a:chOff x="3739822" y="2440887"/>
              <a:chExt cx="1970936" cy="1970936"/>
            </a:xfrm>
          </p:grpSpPr>
          <p:sp>
            <p:nvSpPr>
              <p:cNvPr id="57" name="圆角矩形 5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8" name="椭圆 5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9" name="组合 58"/>
          <p:cNvGrpSpPr/>
          <p:nvPr/>
        </p:nvGrpSpPr>
        <p:grpSpPr>
          <a:xfrm>
            <a:off x="5156649" y="3789685"/>
            <a:ext cx="416570" cy="416570"/>
            <a:chOff x="3393106" y="2094168"/>
            <a:chExt cx="2664366" cy="2664366"/>
          </a:xfrm>
        </p:grpSpPr>
        <p:sp>
          <p:nvSpPr>
            <p:cNvPr id="60" name="椭圆 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1" name="组合 60"/>
            <p:cNvGrpSpPr/>
            <p:nvPr/>
          </p:nvGrpSpPr>
          <p:grpSpPr>
            <a:xfrm>
              <a:off x="3655434" y="2332886"/>
              <a:ext cx="2167846" cy="2167846"/>
              <a:chOff x="3739822" y="2440887"/>
              <a:chExt cx="1970936" cy="1970936"/>
            </a:xfrm>
          </p:grpSpPr>
          <p:sp>
            <p:nvSpPr>
              <p:cNvPr id="62" name="圆角矩形 6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椭圆 6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64" name="组合 63"/>
          <p:cNvGrpSpPr/>
          <p:nvPr/>
        </p:nvGrpSpPr>
        <p:grpSpPr>
          <a:xfrm>
            <a:off x="4777876" y="2517855"/>
            <a:ext cx="292733" cy="292733"/>
            <a:chOff x="3393106" y="2094168"/>
            <a:chExt cx="2664366" cy="2664366"/>
          </a:xfrm>
        </p:grpSpPr>
        <p:sp>
          <p:nvSpPr>
            <p:cNvPr id="65" name="椭圆 6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6" name="组合 65"/>
            <p:cNvGrpSpPr/>
            <p:nvPr/>
          </p:nvGrpSpPr>
          <p:grpSpPr>
            <a:xfrm>
              <a:off x="3655434" y="2332886"/>
              <a:ext cx="2167846" cy="2167846"/>
              <a:chOff x="3739822" y="2440887"/>
              <a:chExt cx="1970936" cy="1970936"/>
            </a:xfrm>
          </p:grpSpPr>
          <p:sp>
            <p:nvSpPr>
              <p:cNvPr id="67" name="圆角矩形 6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8" name="椭圆 6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9" name="矩形 2"/>
          <p:cNvSpPr/>
          <p:nvPr/>
        </p:nvSpPr>
        <p:spPr>
          <a:xfrm>
            <a:off x="-184978" y="-85157"/>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0" name="圆角矩形 69"/>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1" name="椭圆 70"/>
          <p:cNvSpPr/>
          <p:nvPr/>
        </p:nvSpPr>
        <p:spPr>
          <a:xfrm>
            <a:off x="13396742" y="-912235"/>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2" name="椭圆 71"/>
          <p:cNvSpPr/>
          <p:nvPr/>
        </p:nvSpPr>
        <p:spPr>
          <a:xfrm>
            <a:off x="13485155" y="7563604"/>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3" name="椭圆 72"/>
          <p:cNvSpPr/>
          <p:nvPr/>
        </p:nvSpPr>
        <p:spPr>
          <a:xfrm>
            <a:off x="12983514" y="8653881"/>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33729" y="151093"/>
            <a:ext cx="3557187"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研究意义</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pic>
        <p:nvPicPr>
          <p:cNvPr id="2" name="Picture 2" descr="脑胶质瘤的国外新疗法2023-2024_海外看病美联医邦">
            <a:extLst>
              <a:ext uri="{FF2B5EF4-FFF2-40B4-BE49-F238E27FC236}">
                <a16:creationId xmlns:a16="http://schemas.microsoft.com/office/drawing/2014/main" id="{EB14D421-0759-6F41-BFF2-31F3010B3A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1" t="3424" r="2328" b="3553"/>
          <a:stretch/>
        </p:blipFill>
        <p:spPr bwMode="auto">
          <a:xfrm>
            <a:off x="1856949" y="5148584"/>
            <a:ext cx="3667934" cy="2697010"/>
          </a:xfrm>
          <a:prstGeom prst="rect">
            <a:avLst/>
          </a:prstGeom>
          <a:noFill/>
          <a:extLst>
            <a:ext uri="{909E8E84-426E-40DD-AFC4-6F175D3DCCD1}">
              <a14:hiddenFill xmlns:a14="http://schemas.microsoft.com/office/drawing/2010/main">
                <a:solidFill>
                  <a:srgbClr val="FFFFFF"/>
                </a:solidFill>
              </a14:hiddenFill>
            </a:ext>
          </a:extLst>
        </p:spPr>
      </p:pic>
      <p:pic>
        <p:nvPicPr>
          <p:cNvPr id="3" name="Main graphic">
            <a:extLst>
              <a:ext uri="{FF2B5EF4-FFF2-40B4-BE49-F238E27FC236}">
                <a16:creationId xmlns:a16="http://schemas.microsoft.com/office/drawing/2014/main" id="{6AB6D95C-0E9A-FB62-714F-678BD2E93DB5}"/>
              </a:ext>
            </a:extLst>
          </p:cNvPr>
          <p:cNvPicPr/>
          <p:nvPr>
            <p:custDataLst>
              <p:tags r:id="rId1"/>
            </p:custDataLst>
          </p:nvPr>
        </p:nvPicPr>
        <p:blipFill>
          <a:blip r:embed="rId6"/>
          <a:srcRect l="2383" t="52088"/>
          <a:stretch/>
        </p:blipFill>
        <p:spPr>
          <a:xfrm>
            <a:off x="7462390" y="5148172"/>
            <a:ext cx="4232936" cy="2381923"/>
          </a:xfrm>
          <a:prstGeom prst="rect">
            <a:avLst/>
          </a:prstGeom>
          <a:ln>
            <a:noFill/>
          </a:ln>
        </p:spPr>
      </p:pic>
      <p:graphicFrame>
        <p:nvGraphicFramePr>
          <p:cNvPr id="56" name="文本框 51">
            <a:extLst>
              <a:ext uri="{FF2B5EF4-FFF2-40B4-BE49-F238E27FC236}">
                <a16:creationId xmlns:a16="http://schemas.microsoft.com/office/drawing/2014/main" id="{F25FBAF7-2FE6-B6E9-1109-3C0F924A6610}"/>
              </a:ext>
            </a:extLst>
          </p:cNvPr>
          <p:cNvGraphicFramePr/>
          <p:nvPr>
            <p:extLst>
              <p:ext uri="{D42A27DB-BD31-4B8C-83A1-F6EECF244321}">
                <p14:modId xmlns:p14="http://schemas.microsoft.com/office/powerpoint/2010/main" val="1637838588"/>
              </p:ext>
            </p:extLst>
          </p:nvPr>
        </p:nvGraphicFramePr>
        <p:xfrm>
          <a:off x="859593" y="1153944"/>
          <a:ext cx="12127441" cy="35915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文本框 4">
            <a:extLst>
              <a:ext uri="{FF2B5EF4-FFF2-40B4-BE49-F238E27FC236}">
                <a16:creationId xmlns:a16="http://schemas.microsoft.com/office/drawing/2014/main" id="{FF6AEDEE-6CF8-A0C0-6B53-E65C163380AA}"/>
              </a:ext>
            </a:extLst>
          </p:cNvPr>
          <p:cNvSpPr txBox="1"/>
          <p:nvPr/>
        </p:nvSpPr>
        <p:spPr>
          <a:xfrm>
            <a:off x="275607" y="8248281"/>
            <a:ext cx="13848998" cy="600164"/>
          </a:xfrm>
          <a:prstGeom prst="rect">
            <a:avLst/>
          </a:prstGeom>
          <a:noFill/>
        </p:spPr>
        <p:txBody>
          <a:bodyPr wrap="square">
            <a:spAutoFit/>
          </a:bodyPr>
          <a:lstStyle/>
          <a:p>
            <a:r>
              <a:rPr lang="en-US" altLang="zh-CN" sz="1100" kern="100" dirty="0">
                <a:effectLst/>
                <a:latin typeface="Times New Roman" panose="02020603050405020304" pitchFamily="18" charset="0"/>
                <a:ea typeface="宋体" panose="02010600030101010101" pitchFamily="2" charset="-122"/>
              </a:rPr>
              <a:t>[1]Ostrom Q T, </a:t>
            </a:r>
            <a:r>
              <a:rPr lang="en-US" altLang="zh-CN" sz="1100" kern="100" dirty="0" err="1">
                <a:effectLst/>
                <a:latin typeface="Times New Roman" panose="02020603050405020304" pitchFamily="18" charset="0"/>
                <a:ea typeface="宋体" panose="02010600030101010101" pitchFamily="2" charset="-122"/>
              </a:rPr>
              <a:t>Bauchet</a:t>
            </a:r>
            <a:r>
              <a:rPr lang="en-US" altLang="zh-CN" sz="1100" kern="100" dirty="0">
                <a:effectLst/>
                <a:latin typeface="Times New Roman" panose="02020603050405020304" pitchFamily="18" charset="0"/>
                <a:ea typeface="宋体" panose="02010600030101010101" pitchFamily="2" charset="-122"/>
              </a:rPr>
              <a:t> L, Davis F G, et al. The epidemiology of glioma in adults: a “state of the science” review[J]. Neuro-oncology, 2023, 16(7): 896-913.</a:t>
            </a:r>
          </a:p>
          <a:p>
            <a:r>
              <a:rPr lang="en-US" altLang="zh-CN" sz="1100" kern="100" dirty="0">
                <a:latin typeface="Times New Roman" panose="02020603050405020304" pitchFamily="18" charset="0"/>
                <a:ea typeface="宋体" panose="02010600030101010101" pitchFamily="2" charset="-122"/>
              </a:rPr>
              <a:t>[2] Quinn T Ostrom, David J Cote, Mustafa </a:t>
            </a:r>
            <a:r>
              <a:rPr lang="en-US" altLang="zh-CN" sz="1100" kern="100" dirty="0" err="1">
                <a:latin typeface="Times New Roman" panose="02020603050405020304" pitchFamily="18" charset="0"/>
                <a:ea typeface="宋体" panose="02010600030101010101" pitchFamily="2" charset="-122"/>
              </a:rPr>
              <a:t>Ascha</a:t>
            </a:r>
            <a:r>
              <a:rPr lang="en-US" altLang="zh-CN" sz="1100" kern="100" dirty="0">
                <a:latin typeface="Times New Roman" panose="02020603050405020304" pitchFamily="18" charset="0"/>
                <a:ea typeface="宋体" panose="02010600030101010101" pitchFamily="2" charset="-122"/>
              </a:rPr>
              <a:t>, Carol </a:t>
            </a:r>
            <a:r>
              <a:rPr lang="en-US" altLang="zh-CN" sz="1100" kern="100" dirty="0" err="1">
                <a:latin typeface="Times New Roman" panose="02020603050405020304" pitchFamily="18" charset="0"/>
                <a:ea typeface="宋体" panose="02010600030101010101" pitchFamily="2" charset="-122"/>
              </a:rPr>
              <a:t>Kruchko</a:t>
            </a:r>
            <a:r>
              <a:rPr lang="en-US" altLang="zh-CN" sz="1100" kern="100" dirty="0">
                <a:latin typeface="Times New Roman" panose="02020603050405020304" pitchFamily="18" charset="0"/>
                <a:ea typeface="宋体" panose="02010600030101010101" pitchFamily="2" charset="-122"/>
              </a:rPr>
              <a:t>, and Jill S </a:t>
            </a:r>
            <a:r>
              <a:rPr lang="en-US" altLang="zh-CN" sz="1100" kern="100" dirty="0" err="1">
                <a:latin typeface="Times New Roman" panose="02020603050405020304" pitchFamily="18" charset="0"/>
                <a:ea typeface="宋体" panose="02010600030101010101" pitchFamily="2" charset="-122"/>
              </a:rPr>
              <a:t>Barnholtz</a:t>
            </a:r>
            <a:r>
              <a:rPr lang="en-US" altLang="zh-CN" sz="1100" kern="100" dirty="0">
                <a:latin typeface="Times New Roman" panose="02020603050405020304" pitchFamily="18" charset="0"/>
                <a:ea typeface="宋体" panose="02010600030101010101" pitchFamily="2" charset="-122"/>
              </a:rPr>
              <a:t>-Sloan. Adult glioma incidence and survival by race or ethnicity in the united states from 2000 to 2014. JAMA oncology, 4(9):1254–1262, 2023</a:t>
            </a:r>
            <a:r>
              <a:rPr lang="zh-CN" altLang="zh-CN" sz="1100" dirty="0">
                <a:effectLst/>
              </a:rPr>
              <a:t> </a:t>
            </a:r>
            <a:endParaRPr lang="en-US" altLang="zh-CN" sz="1100" dirty="0">
              <a:effectLst/>
            </a:endParaRPr>
          </a:p>
          <a:p>
            <a:r>
              <a:rPr lang="en-US" altLang="zh-CN" sz="1100" kern="100" dirty="0">
                <a:latin typeface="Times New Roman" panose="02020603050405020304" pitchFamily="18" charset="0"/>
                <a:ea typeface="宋体" panose="02010600030101010101" pitchFamily="2" charset="-122"/>
              </a:rPr>
              <a:t>[3]</a:t>
            </a:r>
            <a:r>
              <a:rPr lang="en" altLang="zh-CN" sz="1100" kern="100" dirty="0">
                <a:latin typeface="Times New Roman" panose="02020603050405020304" pitchFamily="18" charset="0"/>
                <a:ea typeface="宋体" panose="02010600030101010101" pitchFamily="2" charset="-122"/>
              </a:rPr>
              <a:t> Global, regional, and national burden of brain and other CNS cancer,1990–2016: a systematic analysis for the Global Burden of Disease Study 2016</a:t>
            </a:r>
          </a:p>
        </p:txBody>
      </p:sp>
      <p:sp>
        <p:nvSpPr>
          <p:cNvPr id="6" name="文本框 5">
            <a:extLst>
              <a:ext uri="{FF2B5EF4-FFF2-40B4-BE49-F238E27FC236}">
                <a16:creationId xmlns:a16="http://schemas.microsoft.com/office/drawing/2014/main" id="{D30237C1-A51E-38D5-32C9-39A641C2B4B0}"/>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4A1A9-7EA8-39CC-51C6-EF9362D5D746}"/>
            </a:ext>
          </a:extLst>
        </p:cNvPr>
        <p:cNvGrpSpPr/>
        <p:nvPr/>
      </p:nvGrpSpPr>
      <p:grpSpPr>
        <a:xfrm>
          <a:off x="0" y="0"/>
          <a:ext cx="0" cy="0"/>
          <a:chOff x="0" y="0"/>
          <a:chExt cx="0" cy="0"/>
        </a:xfrm>
      </p:grpSpPr>
      <p:grpSp>
        <p:nvGrpSpPr>
          <p:cNvPr id="42" name="组合 41">
            <a:extLst>
              <a:ext uri="{FF2B5EF4-FFF2-40B4-BE49-F238E27FC236}">
                <a16:creationId xmlns:a16="http://schemas.microsoft.com/office/drawing/2014/main" id="{8AEDC82D-0D54-A629-1B01-79B424719C73}"/>
              </a:ext>
            </a:extLst>
          </p:cNvPr>
          <p:cNvGrpSpPr/>
          <p:nvPr/>
        </p:nvGrpSpPr>
        <p:grpSpPr>
          <a:xfrm>
            <a:off x="250349" y="129460"/>
            <a:ext cx="3557187" cy="850937"/>
            <a:chOff x="251520" y="339502"/>
            <a:chExt cx="2258780" cy="540337"/>
          </a:xfrm>
        </p:grpSpPr>
        <p:sp>
          <p:nvSpPr>
            <p:cNvPr id="43" name="Text Box 18">
              <a:extLst>
                <a:ext uri="{FF2B5EF4-FFF2-40B4-BE49-F238E27FC236}">
                  <a16:creationId xmlns:a16="http://schemas.microsoft.com/office/drawing/2014/main" id="{B90B3335-A839-3289-54F0-C9B45B962C61}"/>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研究意义</a:t>
              </a:r>
            </a:p>
          </p:txBody>
        </p:sp>
        <p:grpSp>
          <p:nvGrpSpPr>
            <p:cNvPr id="44" name="组合 43">
              <a:extLst>
                <a:ext uri="{FF2B5EF4-FFF2-40B4-BE49-F238E27FC236}">
                  <a16:creationId xmlns:a16="http://schemas.microsoft.com/office/drawing/2014/main" id="{78761822-6EC8-B187-1F19-F53F716C3FB0}"/>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AB056EFD-6AD8-038C-E6E4-18B2E449C840}"/>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74F94106-1C38-5110-6F64-46E32E3B2FFA}"/>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F77B6023-F7AB-ADE2-BDB3-9923DD53C665}"/>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69A5D5B2-8A61-329C-F07F-37557C2E8F18}"/>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BA813C62-3F5E-E992-51CF-C5C6D4160B8C}"/>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D478CA46-DE32-AB7D-11AD-872BB5E458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52" name="文本框 51">
            <a:extLst>
              <a:ext uri="{FF2B5EF4-FFF2-40B4-BE49-F238E27FC236}">
                <a16:creationId xmlns:a16="http://schemas.microsoft.com/office/drawing/2014/main" id="{45488272-3789-5DE6-4879-2CE982535584}"/>
              </a:ext>
            </a:extLst>
          </p:cNvPr>
          <p:cNvSpPr txBox="1"/>
          <p:nvPr/>
        </p:nvSpPr>
        <p:spPr>
          <a:xfrm>
            <a:off x="800077" y="1334243"/>
            <a:ext cx="13117399" cy="2446632"/>
          </a:xfrm>
          <a:prstGeom prst="rect">
            <a:avLst/>
          </a:prstGeom>
          <a:noFill/>
        </p:spPr>
        <p:txBody>
          <a:bodyPr wrap="square" rtlCol="0" anchor="t">
            <a:spAutoFit/>
          </a:bodyPr>
          <a:lstStyle/>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脑胶质瘤确诊金标准为：</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活检手术</a:t>
            </a:r>
            <a:r>
              <a:rPr lang="zh-CN" altLang="en-US" sz="2400" dirty="0">
                <a:latin typeface="Times New Roman" panose="02020603050405020304" charset="0"/>
                <a:ea typeface="宋体" panose="02010600030101010101" pitchFamily="2" charset="-122"/>
                <a:cs typeface="Times New Roman" panose="02020603050405020304" charset="0"/>
              </a:rPr>
              <a:t>获取标本，进行组织病理和分子病理整合诊断，进而确定病理分级和分子亚型</a:t>
            </a:r>
            <a:r>
              <a:rPr lang="en-US" altLang="zh-CN" sz="2400" baseline="30000" dirty="0">
                <a:latin typeface="Times New Roman" panose="02020603050405020304" charset="0"/>
                <a:ea typeface="宋体" panose="02010600030101010101" pitchFamily="2" charset="-122"/>
                <a:cs typeface="Times New Roman" panose="02020603050405020304" charset="0"/>
              </a:rPr>
              <a:t>[1]</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ts val="3500"/>
              </a:lnSpc>
              <a:spcAft>
                <a:spcPts val="600"/>
              </a:spcAft>
              <a:buFont typeface="Wingdings" panose="05000000000000000000" charset="0"/>
              <a:buChar char="l"/>
            </a:pP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磁共振成像（</a:t>
            </a:r>
            <a:r>
              <a:rPr lang="en" altLang="zh-CN" sz="2400" dirty="0">
                <a:solidFill>
                  <a:srgbClr val="C00000"/>
                </a:solidFill>
                <a:latin typeface="Times New Roman" panose="02020603050405020304" charset="0"/>
                <a:ea typeface="宋体" panose="02010600030101010101" pitchFamily="2" charset="-122"/>
                <a:cs typeface="Times New Roman" panose="02020603050405020304" charset="0"/>
              </a:rPr>
              <a:t>MRI</a:t>
            </a:r>
            <a:r>
              <a:rPr lang="zh-CN" altLang="en" sz="2400" dirty="0">
                <a:solidFill>
                  <a:srgbClr val="C00000"/>
                </a:solidFill>
                <a:latin typeface="Times New Roman" panose="02020603050405020304" charset="0"/>
                <a:ea typeface="宋体" panose="02010600030101010101" pitchFamily="2" charset="-122"/>
                <a:cs typeface="Times New Roman" panose="02020603050405020304" charset="0"/>
              </a:rPr>
              <a:t>）</a:t>
            </a:r>
            <a:r>
              <a:rPr lang="zh-CN" altLang="en-US" sz="2400" dirty="0">
                <a:latin typeface="Times New Roman" panose="02020603050405020304" charset="0"/>
                <a:ea typeface="宋体" panose="02010600030101010101" pitchFamily="2" charset="-122"/>
                <a:cs typeface="Times New Roman" panose="02020603050405020304" charset="0"/>
              </a:rPr>
              <a:t>擅长软组织病变的诊断，在脑实质的肿瘤性和血管性病变评估上优于</a:t>
            </a:r>
            <a:r>
              <a:rPr lang="en" altLang="zh-CN" sz="2400" dirty="0">
                <a:latin typeface="Times New Roman" panose="02020603050405020304" charset="0"/>
                <a:ea typeface="宋体" panose="02010600030101010101" pitchFamily="2" charset="-122"/>
                <a:cs typeface="Times New Roman" panose="02020603050405020304" charset="0"/>
              </a:rPr>
              <a:t>CT</a:t>
            </a:r>
            <a:r>
              <a:rPr lang="zh-CN" altLang="en" sz="2400" dirty="0">
                <a:latin typeface="Times New Roman" panose="02020603050405020304" charset="0"/>
                <a:ea typeface="宋体" panose="02010600030101010101" pitchFamily="2" charset="-122"/>
                <a:cs typeface="Times New Roman" panose="02020603050405020304" charset="0"/>
              </a:rPr>
              <a:t>等</a:t>
            </a:r>
            <a:r>
              <a:rPr lang="zh-CN" altLang="en-US" sz="2400" dirty="0">
                <a:latin typeface="Times New Roman" panose="02020603050405020304" charset="0"/>
                <a:ea typeface="宋体" panose="02010600030101010101" pitchFamily="2" charset="-122"/>
                <a:cs typeface="Times New Roman" panose="02020603050405020304" charset="0"/>
              </a:rPr>
              <a:t>扫描成像</a:t>
            </a:r>
            <a:r>
              <a:rPr lang="zh-CN" altLang="en" sz="2400" dirty="0">
                <a:latin typeface="Times New Roman" panose="02020603050405020304" charset="0"/>
                <a:ea typeface="宋体" panose="02010600030101010101" pitchFamily="2" charset="-122"/>
                <a:cs typeface="Times New Roman" panose="02020603050405020304" charset="0"/>
              </a:rPr>
              <a:t>，</a:t>
            </a:r>
            <a:r>
              <a:rPr lang="zh-CN" altLang="en-US" sz="2400" dirty="0">
                <a:latin typeface="Times New Roman" panose="02020603050405020304" charset="0"/>
                <a:ea typeface="宋体" panose="02010600030101010101" pitchFamily="2" charset="-122"/>
                <a:cs typeface="Times New Roman" panose="02020603050405020304" charset="0"/>
              </a:rPr>
              <a:t>且无辐射，对人体安全性更高</a:t>
            </a:r>
            <a:r>
              <a:rPr lang="en-US" altLang="zh-CN" sz="2400" baseline="30000" dirty="0">
                <a:latin typeface="Times New Roman" panose="02020603050405020304" charset="0"/>
                <a:ea typeface="宋体" panose="02010600030101010101" pitchFamily="2" charset="-122"/>
                <a:cs typeface="Times New Roman" panose="02020603050405020304" charset="0"/>
              </a:rPr>
              <a:t>[2]</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胶质瘤</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分级</a:t>
            </a:r>
            <a:r>
              <a:rPr lang="zh-CN" altLang="en-US" sz="2400" dirty="0">
                <a:latin typeface="Times New Roman" panose="02020603050405020304" charset="0"/>
                <a:ea typeface="宋体" panose="02010600030101010101" pitchFamily="2" charset="-122"/>
                <a:cs typeface="Times New Roman" panose="02020603050405020304" charset="0"/>
              </a:rPr>
              <a:t>和</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亚型</a:t>
            </a:r>
            <a:r>
              <a:rPr lang="zh-CN" altLang="en-US" sz="2400" dirty="0">
                <a:latin typeface="Times New Roman" panose="02020603050405020304" charset="0"/>
                <a:ea typeface="宋体" panose="02010600030101010101" pitchFamily="2" charset="-122"/>
                <a:cs typeface="Times New Roman" panose="02020603050405020304" charset="0"/>
              </a:rPr>
              <a:t>的判断，对肿瘤的早期筛查更为准确，以</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sym typeface="+mn-ea"/>
              </a:rPr>
              <a:t>提高患者生存率</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sym typeface="+mn-ea"/>
            </a:endParaRPr>
          </a:p>
        </p:txBody>
      </p:sp>
      <p:pic>
        <p:nvPicPr>
          <p:cNvPr id="1026" name="Picture 2" descr="7">
            <a:extLst>
              <a:ext uri="{FF2B5EF4-FFF2-40B4-BE49-F238E27FC236}">
                <a16:creationId xmlns:a16="http://schemas.microsoft.com/office/drawing/2014/main" id="{60884279-6712-13FC-9F28-6A32BE42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753" y="4725961"/>
            <a:ext cx="4697281" cy="314717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DBD6CA2-C4BF-1C5F-CE05-17C79C82DD57}"/>
              </a:ext>
            </a:extLst>
          </p:cNvPr>
          <p:cNvSpPr txBox="1"/>
          <p:nvPr/>
        </p:nvSpPr>
        <p:spPr>
          <a:xfrm>
            <a:off x="6098728" y="6073984"/>
            <a:ext cx="3039711" cy="461665"/>
          </a:xfrm>
          <a:prstGeom prst="rect">
            <a:avLst/>
          </a:prstGeom>
          <a:noFill/>
        </p:spPr>
        <p:txBody>
          <a:bodyPr wrap="square" rtlCol="0">
            <a:spAutoFit/>
          </a:bodyPr>
          <a:lstStyle/>
          <a:p>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SimSun" panose="02010600030101010101" pitchFamily="2" charset="-122"/>
                <a:ea typeface="SimSun" panose="02010600030101010101" pitchFamily="2" charset="-122"/>
              </a:rPr>
              <a:t>解剖成像</a:t>
            </a:r>
          </a:p>
        </p:txBody>
      </p:sp>
      <p:sp>
        <p:nvSpPr>
          <p:cNvPr id="3" name="左大括号 2">
            <a:extLst>
              <a:ext uri="{FF2B5EF4-FFF2-40B4-BE49-F238E27FC236}">
                <a16:creationId xmlns:a16="http://schemas.microsoft.com/office/drawing/2014/main" id="{5C82021A-370D-AD2C-DA0D-2E8938F3A9B6}"/>
              </a:ext>
            </a:extLst>
          </p:cNvPr>
          <p:cNvSpPr/>
          <p:nvPr/>
        </p:nvSpPr>
        <p:spPr>
          <a:xfrm>
            <a:off x="8160003" y="4917206"/>
            <a:ext cx="627536" cy="2775219"/>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91FABC12-6725-C01B-EEE0-384696F523B2}"/>
              </a:ext>
            </a:extLst>
          </p:cNvPr>
          <p:cNvSpPr txBox="1"/>
          <p:nvPr/>
        </p:nvSpPr>
        <p:spPr>
          <a:xfrm>
            <a:off x="8943241" y="4725961"/>
            <a:ext cx="5124333" cy="432554"/>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加权成像（</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T1-Weighted Imaging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6" name="文本框 5">
            <a:extLst>
              <a:ext uri="{FF2B5EF4-FFF2-40B4-BE49-F238E27FC236}">
                <a16:creationId xmlns:a16="http://schemas.microsoft.com/office/drawing/2014/main" id="{C72BF96D-941B-06D4-00C3-AFA83EC4D4E7}"/>
              </a:ext>
            </a:extLst>
          </p:cNvPr>
          <p:cNvSpPr txBox="1"/>
          <p:nvPr/>
        </p:nvSpPr>
        <p:spPr>
          <a:xfrm>
            <a:off x="8943240" y="5605052"/>
            <a:ext cx="5124333" cy="432554"/>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T2</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加权成像（</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T2-Weighted Imaging,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 T2</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8" name="文本框 7">
            <a:extLst>
              <a:ext uri="{FF2B5EF4-FFF2-40B4-BE49-F238E27FC236}">
                <a16:creationId xmlns:a16="http://schemas.microsoft.com/office/drawing/2014/main" id="{F936CCDF-501E-834C-CB74-18EADFB9FF92}"/>
              </a:ext>
            </a:extLst>
          </p:cNvPr>
          <p:cNvSpPr txBox="1"/>
          <p:nvPr/>
        </p:nvSpPr>
        <p:spPr>
          <a:xfrm>
            <a:off x="8943239" y="6469661"/>
            <a:ext cx="5323245" cy="772776"/>
          </a:xfrm>
          <a:prstGeom prst="rect">
            <a:avLst/>
          </a:prstGeom>
          <a:noFill/>
        </p:spPr>
        <p:txBody>
          <a:bodyPr wrap="squar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增强</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加权成像（</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T1-weighted contrast-enhanced imaging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T1C</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9" name="文本框 8">
            <a:extLst>
              <a:ext uri="{FF2B5EF4-FFF2-40B4-BE49-F238E27FC236}">
                <a16:creationId xmlns:a16="http://schemas.microsoft.com/office/drawing/2014/main" id="{E3287CC6-E812-0D39-309E-7E9588D4BD41}"/>
              </a:ext>
            </a:extLst>
          </p:cNvPr>
          <p:cNvSpPr txBox="1"/>
          <p:nvPr/>
        </p:nvSpPr>
        <p:spPr>
          <a:xfrm>
            <a:off x="8943241" y="7334270"/>
            <a:ext cx="5456972" cy="772776"/>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T2</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FLAIR</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成像（</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Fluid-Attenuated Inversion Recovery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T2</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FLAIR </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FFA0110D-D6ED-F8E6-1F71-05B485318722}"/>
              </a:ext>
            </a:extLst>
          </p:cNvPr>
          <p:cNvSpPr txBox="1"/>
          <p:nvPr/>
        </p:nvSpPr>
        <p:spPr>
          <a:xfrm>
            <a:off x="377229" y="8319676"/>
            <a:ext cx="13117399" cy="738664"/>
          </a:xfrm>
          <a:prstGeom prst="rect">
            <a:avLst/>
          </a:prstGeom>
          <a:noFill/>
        </p:spPr>
        <p:txBody>
          <a:bodyPr wrap="square">
            <a:spAutoFit/>
          </a:bodyPr>
          <a:lstStyle/>
          <a:p>
            <a:r>
              <a:rPr lang="en-US" altLang="zh-CN" sz="1400" dirty="0">
                <a:latin typeface="Times New Roman" panose="02020603050405020304" charset="0"/>
                <a:ea typeface="宋体" panose="02010600030101010101" pitchFamily="2" charset="-122"/>
                <a:cs typeface="Times New Roman" panose="02020603050405020304" charset="0"/>
              </a:rPr>
              <a:t>[1]《</a:t>
            </a:r>
            <a:r>
              <a:rPr lang="zh-CN" altLang="en-US" sz="1400" dirty="0">
                <a:latin typeface="Times New Roman" panose="02020603050405020304" charset="0"/>
                <a:ea typeface="宋体" panose="02010600030101010101" pitchFamily="2" charset="-122"/>
                <a:cs typeface="Times New Roman" panose="02020603050405020304" charset="0"/>
              </a:rPr>
              <a:t>脑胶质瘤诊疗指南（</a:t>
            </a:r>
            <a:r>
              <a:rPr lang="en-US" altLang="zh-CN" sz="1400" dirty="0">
                <a:latin typeface="Times New Roman" panose="02020603050405020304" charset="0"/>
                <a:ea typeface="宋体" panose="02010600030101010101" pitchFamily="2" charset="-122"/>
                <a:cs typeface="Times New Roman" panose="02020603050405020304" charset="0"/>
              </a:rPr>
              <a:t>2022</a:t>
            </a:r>
            <a:r>
              <a:rPr lang="zh-CN" altLang="en-US" sz="1400" dirty="0">
                <a:latin typeface="Times New Roman" panose="02020603050405020304" charset="0"/>
                <a:ea typeface="宋体" panose="02010600030101010101" pitchFamily="2" charset="-122"/>
                <a:cs typeface="Times New Roman" panose="02020603050405020304" charset="0"/>
              </a:rPr>
              <a:t>版）</a:t>
            </a:r>
            <a:r>
              <a:rPr lang="en-US" altLang="zh-CN" sz="1400" dirty="0">
                <a:latin typeface="Times New Roman" panose="02020603050405020304" charset="0"/>
                <a:ea typeface="宋体" panose="02010600030101010101" pitchFamily="2" charset="-122"/>
                <a:cs typeface="Times New Roman" panose="02020603050405020304" charset="0"/>
              </a:rPr>
              <a:t>》</a:t>
            </a:r>
            <a:r>
              <a:rPr lang="zh-CN" altLang="en-US" sz="1400" dirty="0">
                <a:latin typeface="Times New Roman" panose="02020603050405020304" charset="0"/>
                <a:ea typeface="宋体" panose="02010600030101010101" pitchFamily="2" charset="-122"/>
                <a:cs typeface="Times New Roman" panose="02020603050405020304" charset="0"/>
              </a:rPr>
              <a:t>，中华人民共和国国家卫生健康委员会</a:t>
            </a:r>
            <a:endParaRPr lang="en-US" altLang="zh-CN" sz="1400" dirty="0">
              <a:latin typeface="Times New Roman" panose="02020603050405020304" charset="0"/>
              <a:ea typeface="宋体" panose="02010600030101010101" pitchFamily="2" charset="-122"/>
              <a:cs typeface="Times New Roman" panose="02020603050405020304" charset="0"/>
            </a:endParaRPr>
          </a:p>
          <a:p>
            <a:r>
              <a:rPr lang="en-US" altLang="zh-CN" sz="1400" dirty="0">
                <a:latin typeface="Times New Roman" panose="02020603050405020304" charset="0"/>
                <a:ea typeface="宋体" panose="02010600030101010101" pitchFamily="2" charset="-122"/>
                <a:cs typeface="Times New Roman" panose="02020603050405020304" charset="0"/>
              </a:rPr>
              <a:t>[2] </a:t>
            </a:r>
            <a:r>
              <a:rPr lang="en-US" altLang="zh-CN" sz="1400" dirty="0" err="1">
                <a:latin typeface="Times New Roman" panose="02020603050405020304" charset="0"/>
                <a:ea typeface="宋体" panose="02010600030101010101" pitchFamily="2" charset="-122"/>
                <a:cs typeface="Times New Roman" panose="02020603050405020304" charset="0"/>
              </a:rPr>
              <a:t>Taghipour</a:t>
            </a:r>
            <a:r>
              <a:rPr lang="en-US" altLang="zh-CN" sz="1400" dirty="0">
                <a:latin typeface="Times New Roman" panose="02020603050405020304" charset="0"/>
                <a:ea typeface="宋体" panose="02010600030101010101" pitchFamily="2" charset="-122"/>
                <a:cs typeface="Times New Roman" panose="02020603050405020304" charset="0"/>
              </a:rPr>
              <a:t> Zahir S, Dehghani F. Evaluation of diagnostic value of CT scan and MRI in brain tumors and comparison with biopsy[J]. Iranian Journal of Pediatric Hematology and Oncology, 2011, 1(4): 121-125</a:t>
            </a:r>
            <a:endParaRPr lang="zh-CN" altLang="en-US" sz="1400" dirty="0"/>
          </a:p>
        </p:txBody>
      </p:sp>
      <p:sp>
        <p:nvSpPr>
          <p:cNvPr id="14" name="文本框 13">
            <a:extLst>
              <a:ext uri="{FF2B5EF4-FFF2-40B4-BE49-F238E27FC236}">
                <a16:creationId xmlns:a16="http://schemas.microsoft.com/office/drawing/2014/main" id="{5A835E7C-93F6-7BDE-30F9-5C479734E808}"/>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2</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3415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919387" y="2120491"/>
            <a:ext cx="2584832" cy="2584832"/>
            <a:chOff x="3393105" y="2094170"/>
            <a:chExt cx="2664367" cy="2664367"/>
          </a:xfrm>
        </p:grpSpPr>
        <p:sp>
          <p:nvSpPr>
            <p:cNvPr id="25" name="椭圆 24"/>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6" name="组合 25"/>
            <p:cNvGrpSpPr/>
            <p:nvPr/>
          </p:nvGrpSpPr>
          <p:grpSpPr>
            <a:xfrm>
              <a:off x="3655434" y="2332886"/>
              <a:ext cx="2167846" cy="2167846"/>
              <a:chOff x="3739822" y="2440887"/>
              <a:chExt cx="1970936" cy="1970936"/>
            </a:xfrm>
          </p:grpSpPr>
          <p:sp>
            <p:nvSpPr>
              <p:cNvPr id="27" name="圆角矩形 2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9" name="椭圆 28"/>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33" name="文本框 20"/>
          <p:cNvSpPr txBox="1">
            <a:spLocks noChangeArrowheads="1"/>
          </p:cNvSpPr>
          <p:nvPr/>
        </p:nvSpPr>
        <p:spPr bwMode="auto">
          <a:xfrm>
            <a:off x="6359970" y="3545841"/>
            <a:ext cx="1778237" cy="48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a:r>
              <a:rPr lang="en-US" altLang="zh-CN"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PART</a:t>
            </a:r>
            <a:endParaRPr lang="zh-CN" altLang="en-US" sz="2522">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4" name="文本框 20"/>
          <p:cNvSpPr txBox="1">
            <a:spLocks noChangeArrowheads="1"/>
          </p:cNvSpPr>
          <p:nvPr/>
        </p:nvSpPr>
        <p:spPr bwMode="auto">
          <a:xfrm>
            <a:off x="5927791" y="2664226"/>
            <a:ext cx="2568023"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02</a:t>
            </a:r>
            <a:endParaRPr lang="zh-CN" altLang="en-US" sz="6301">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8" name="AutoShape 51"/>
          <p:cNvSpPr>
            <a:spLocks noChangeArrowheads="1"/>
          </p:cNvSpPr>
          <p:nvPr/>
        </p:nvSpPr>
        <p:spPr bwMode="gray">
          <a:xfrm>
            <a:off x="5792229" y="5197771"/>
            <a:ext cx="2911053" cy="785151"/>
          </a:xfrm>
          <a:prstGeom prst="roundRect">
            <a:avLst>
              <a:gd name="adj" fmla="val 0"/>
            </a:avLst>
          </a:prstGeom>
          <a:noFill/>
          <a:ln w="28575" algn="ctr">
            <a:noFill/>
            <a:round/>
          </a:ln>
          <a:effectLst/>
        </p:spPr>
        <p:txBody>
          <a:bodyPr wrap="none" lIns="0" tIns="0" rIns="0" bIns="0" anchor="ctr">
            <a:spAutoFit/>
          </a:bodyPr>
          <a:lstStyle/>
          <a:p>
            <a:pPr algn="ctr">
              <a:lnSpc>
                <a:spcPct val="90000"/>
              </a:lnSpc>
              <a:buClr>
                <a:schemeClr val="bg2"/>
              </a:buClr>
              <a:buSzPct val="70000"/>
              <a:buFont typeface="Wingdings" panose="05000000000000000000" pitchFamily="2" charset="2"/>
              <a:buNone/>
              <a:defRPr/>
            </a:pPr>
            <a:r>
              <a:rPr lang="zh-CN" altLang="en-US" sz="5669" b="1">
                <a:solidFill>
                  <a:srgbClr val="1F4E78"/>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054" y="6024856"/>
            <a:ext cx="11437460" cy="460458"/>
          </a:xfrm>
          <a:prstGeom prst="rect">
            <a:avLst/>
          </a:prstGeom>
        </p:spPr>
      </p:pic>
      <p:grpSp>
        <p:nvGrpSpPr>
          <p:cNvPr id="18" name="组合 17"/>
          <p:cNvGrpSpPr/>
          <p:nvPr/>
        </p:nvGrpSpPr>
        <p:grpSpPr>
          <a:xfrm>
            <a:off x="8495811" y="1494735"/>
            <a:ext cx="689949" cy="689949"/>
            <a:chOff x="3393106" y="2094168"/>
            <a:chExt cx="2664366" cy="2664366"/>
          </a:xfrm>
        </p:grpSpPr>
        <p:sp>
          <p:nvSpPr>
            <p:cNvPr id="19" name="椭圆 1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20" name="组合 19"/>
            <p:cNvGrpSpPr/>
            <p:nvPr/>
          </p:nvGrpSpPr>
          <p:grpSpPr>
            <a:xfrm>
              <a:off x="3655434" y="2332886"/>
              <a:ext cx="2167846" cy="2167846"/>
              <a:chOff x="3739822" y="2440887"/>
              <a:chExt cx="1970936" cy="1970936"/>
            </a:xfrm>
          </p:grpSpPr>
          <p:sp>
            <p:nvSpPr>
              <p:cNvPr id="21" name="圆角矩形 2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2" name="椭圆 2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38" name="组合 37"/>
          <p:cNvGrpSpPr/>
          <p:nvPr/>
        </p:nvGrpSpPr>
        <p:grpSpPr>
          <a:xfrm>
            <a:off x="3684707" y="2977713"/>
            <a:ext cx="299297" cy="299297"/>
            <a:chOff x="3393106" y="2094168"/>
            <a:chExt cx="2664366" cy="2664366"/>
          </a:xfrm>
        </p:grpSpPr>
        <p:sp>
          <p:nvSpPr>
            <p:cNvPr id="39" name="椭圆 38"/>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0" name="组合 39"/>
            <p:cNvGrpSpPr/>
            <p:nvPr/>
          </p:nvGrpSpPr>
          <p:grpSpPr>
            <a:xfrm>
              <a:off x="3655434" y="2332886"/>
              <a:ext cx="2167846" cy="2167846"/>
              <a:chOff x="3739822" y="2440887"/>
              <a:chExt cx="1970936" cy="1970936"/>
            </a:xfrm>
          </p:grpSpPr>
          <p:sp>
            <p:nvSpPr>
              <p:cNvPr id="41" name="圆角矩形 4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2" name="椭圆 41"/>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3" name="组合 42"/>
          <p:cNvGrpSpPr/>
          <p:nvPr/>
        </p:nvGrpSpPr>
        <p:grpSpPr>
          <a:xfrm>
            <a:off x="3019613" y="1834310"/>
            <a:ext cx="485021" cy="485021"/>
            <a:chOff x="3393106" y="2094168"/>
            <a:chExt cx="2664366" cy="2664366"/>
          </a:xfrm>
        </p:grpSpPr>
        <p:sp>
          <p:nvSpPr>
            <p:cNvPr id="45" name="椭圆 4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6" name="组合 45"/>
            <p:cNvGrpSpPr/>
            <p:nvPr/>
          </p:nvGrpSpPr>
          <p:grpSpPr>
            <a:xfrm>
              <a:off x="3655434" y="2332886"/>
              <a:ext cx="2167846" cy="2167846"/>
              <a:chOff x="3739822" y="2440887"/>
              <a:chExt cx="1970936" cy="1970936"/>
            </a:xfrm>
          </p:grpSpPr>
          <p:sp>
            <p:nvSpPr>
              <p:cNvPr id="47" name="圆角矩形 4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8" name="椭圆 4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49" name="组合 48"/>
          <p:cNvGrpSpPr/>
          <p:nvPr/>
        </p:nvGrpSpPr>
        <p:grpSpPr>
          <a:xfrm>
            <a:off x="10710685" y="2365696"/>
            <a:ext cx="416570" cy="416570"/>
            <a:chOff x="3393106" y="2094168"/>
            <a:chExt cx="2664366" cy="2664366"/>
          </a:xfrm>
        </p:grpSpPr>
        <p:sp>
          <p:nvSpPr>
            <p:cNvPr id="50" name="椭圆 4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1" name="组合 50"/>
            <p:cNvGrpSpPr/>
            <p:nvPr/>
          </p:nvGrpSpPr>
          <p:grpSpPr>
            <a:xfrm>
              <a:off x="3655434" y="2332886"/>
              <a:ext cx="2167846" cy="2167846"/>
              <a:chOff x="3739822" y="2440887"/>
              <a:chExt cx="1970936" cy="1970936"/>
            </a:xfrm>
          </p:grpSpPr>
          <p:sp>
            <p:nvSpPr>
              <p:cNvPr id="52" name="圆角矩形 5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3" name="椭圆 52"/>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4" name="组合 53"/>
          <p:cNvGrpSpPr/>
          <p:nvPr/>
        </p:nvGrpSpPr>
        <p:grpSpPr>
          <a:xfrm>
            <a:off x="9144059" y="3277009"/>
            <a:ext cx="727155" cy="727155"/>
            <a:chOff x="3393106" y="2094168"/>
            <a:chExt cx="2664366" cy="2664366"/>
          </a:xfrm>
        </p:grpSpPr>
        <p:sp>
          <p:nvSpPr>
            <p:cNvPr id="55" name="椭圆 5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6" name="组合 55"/>
            <p:cNvGrpSpPr/>
            <p:nvPr/>
          </p:nvGrpSpPr>
          <p:grpSpPr>
            <a:xfrm>
              <a:off x="3655434" y="2332886"/>
              <a:ext cx="2167846" cy="2167846"/>
              <a:chOff x="3739822" y="2440887"/>
              <a:chExt cx="1970936" cy="1970936"/>
            </a:xfrm>
          </p:grpSpPr>
          <p:sp>
            <p:nvSpPr>
              <p:cNvPr id="57" name="圆角矩形 5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8" name="椭圆 5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59" name="组合 58"/>
          <p:cNvGrpSpPr/>
          <p:nvPr/>
        </p:nvGrpSpPr>
        <p:grpSpPr>
          <a:xfrm>
            <a:off x="5156649" y="3789685"/>
            <a:ext cx="416570" cy="416570"/>
            <a:chOff x="3393106" y="2094168"/>
            <a:chExt cx="2664366" cy="2664366"/>
          </a:xfrm>
        </p:grpSpPr>
        <p:sp>
          <p:nvSpPr>
            <p:cNvPr id="60" name="椭圆 59"/>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1" name="组合 60"/>
            <p:cNvGrpSpPr/>
            <p:nvPr/>
          </p:nvGrpSpPr>
          <p:grpSpPr>
            <a:xfrm>
              <a:off x="3655434" y="2332886"/>
              <a:ext cx="2167846" cy="2167846"/>
              <a:chOff x="3739822" y="2440887"/>
              <a:chExt cx="1970936" cy="1970936"/>
            </a:xfrm>
          </p:grpSpPr>
          <p:sp>
            <p:nvSpPr>
              <p:cNvPr id="62" name="圆角矩形 61"/>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椭圆 62"/>
              <p:cNvSpPr>
                <a:spLocks noChangeAspect="1"/>
              </p:cNvSpPr>
              <p:nvPr/>
            </p:nvSpPr>
            <p:spPr>
              <a:xfrm>
                <a:off x="3952617" y="2665024"/>
                <a:ext cx="1545350" cy="1545341"/>
              </a:xfrm>
              <a:prstGeom prst="ellipse">
                <a:avLst/>
              </a:prstGeom>
              <a:solidFill>
                <a:srgbClr val="1F4E7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grpSp>
        <p:nvGrpSpPr>
          <p:cNvPr id="64" name="组合 63"/>
          <p:cNvGrpSpPr/>
          <p:nvPr/>
        </p:nvGrpSpPr>
        <p:grpSpPr>
          <a:xfrm>
            <a:off x="4777876" y="2517855"/>
            <a:ext cx="292733" cy="292733"/>
            <a:chOff x="3393106" y="2094168"/>
            <a:chExt cx="2664366" cy="2664366"/>
          </a:xfrm>
        </p:grpSpPr>
        <p:sp>
          <p:nvSpPr>
            <p:cNvPr id="65" name="椭圆 64"/>
            <p:cNvSpPr/>
            <p:nvPr/>
          </p:nvSpPr>
          <p:spPr>
            <a:xfrm>
              <a:off x="3393106" y="2094168"/>
              <a:ext cx="2664366" cy="2664366"/>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66" name="组合 65"/>
            <p:cNvGrpSpPr/>
            <p:nvPr/>
          </p:nvGrpSpPr>
          <p:grpSpPr>
            <a:xfrm>
              <a:off x="3655434" y="2332886"/>
              <a:ext cx="2167846" cy="2167846"/>
              <a:chOff x="3739822" y="2440887"/>
              <a:chExt cx="1970936" cy="1970936"/>
            </a:xfrm>
          </p:grpSpPr>
          <p:sp>
            <p:nvSpPr>
              <p:cNvPr id="67" name="圆角矩形 66"/>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8" name="椭圆 67"/>
              <p:cNvSpPr>
                <a:spLocks noChangeAspect="1"/>
              </p:cNvSpPr>
              <p:nvPr/>
            </p:nvSpPr>
            <p:spPr>
              <a:xfrm>
                <a:off x="3952617" y="2665024"/>
                <a:ext cx="1545350" cy="1545341"/>
              </a:xfrm>
              <a:prstGeom prst="ellipse">
                <a:avLst/>
              </a:prstGeom>
              <a:gradFill>
                <a:gsLst>
                  <a:gs pos="100000">
                    <a:schemeClr val="bg1"/>
                  </a:gs>
                  <a:gs pos="0">
                    <a:srgbClr val="B8BBBC"/>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69" name="矩形 2"/>
          <p:cNvSpPr/>
          <p:nvPr/>
        </p:nvSpPr>
        <p:spPr>
          <a:xfrm>
            <a:off x="-184978" y="-85157"/>
            <a:ext cx="3053732" cy="1441642"/>
          </a:xfrm>
          <a:custGeom>
            <a:avLst/>
            <a:gdLst>
              <a:gd name="connsiteX0" fmla="*/ 0 w 2915816"/>
              <a:gd name="connsiteY0" fmla="*/ 0 h 1275606"/>
              <a:gd name="connsiteX1" fmla="*/ 2915816 w 2915816"/>
              <a:gd name="connsiteY1" fmla="*/ 0 h 1275606"/>
              <a:gd name="connsiteX2" fmla="*/ 2915816 w 2915816"/>
              <a:gd name="connsiteY2" fmla="*/ 1275606 h 1275606"/>
              <a:gd name="connsiteX3" fmla="*/ 0 w 2915816"/>
              <a:gd name="connsiteY3" fmla="*/ 1275606 h 1275606"/>
              <a:gd name="connsiteX4" fmla="*/ 0 w 2915816"/>
              <a:gd name="connsiteY4" fmla="*/ 0 h 1275606"/>
              <a:gd name="connsiteX0-1" fmla="*/ 0 w 2915816"/>
              <a:gd name="connsiteY0-2" fmla="*/ 0 h 1275606"/>
              <a:gd name="connsiteX1-3" fmla="*/ 2915816 w 2915816"/>
              <a:gd name="connsiteY1-4" fmla="*/ 0 h 1275606"/>
              <a:gd name="connsiteX2-5" fmla="*/ 0 w 2915816"/>
              <a:gd name="connsiteY2-6" fmla="*/ 1275606 h 1275606"/>
              <a:gd name="connsiteX3-7" fmla="*/ 0 w 2915816"/>
              <a:gd name="connsiteY3-8" fmla="*/ 0 h 1275606"/>
              <a:gd name="connsiteX0-9" fmla="*/ 0 w 2915816"/>
              <a:gd name="connsiteY0-10" fmla="*/ 0 h 1352783"/>
              <a:gd name="connsiteX1-11" fmla="*/ 2915816 w 2915816"/>
              <a:gd name="connsiteY1-12" fmla="*/ 0 h 1352783"/>
              <a:gd name="connsiteX2-13" fmla="*/ 0 w 2915816"/>
              <a:gd name="connsiteY2-14" fmla="*/ 1275606 h 1352783"/>
              <a:gd name="connsiteX3-15" fmla="*/ 0 w 2915816"/>
              <a:gd name="connsiteY3-16" fmla="*/ 0 h 1352783"/>
              <a:gd name="connsiteX0-17" fmla="*/ 0 w 2915816"/>
              <a:gd name="connsiteY0-18" fmla="*/ 0 h 1385843"/>
              <a:gd name="connsiteX1-19" fmla="*/ 2915816 w 2915816"/>
              <a:gd name="connsiteY1-20" fmla="*/ 0 h 1385843"/>
              <a:gd name="connsiteX2-21" fmla="*/ 0 w 2915816"/>
              <a:gd name="connsiteY2-22" fmla="*/ 1275606 h 1385843"/>
              <a:gd name="connsiteX3-23" fmla="*/ 0 w 2915816"/>
              <a:gd name="connsiteY3-24" fmla="*/ 0 h 1385843"/>
              <a:gd name="connsiteX0-25" fmla="*/ 0 w 2915816"/>
              <a:gd name="connsiteY0-26" fmla="*/ 0 h 1376533"/>
              <a:gd name="connsiteX1-27" fmla="*/ 2915816 w 2915816"/>
              <a:gd name="connsiteY1-28" fmla="*/ 0 h 1376533"/>
              <a:gd name="connsiteX2-29" fmla="*/ 0 w 2915816"/>
              <a:gd name="connsiteY2-30" fmla="*/ 1275606 h 1376533"/>
              <a:gd name="connsiteX3-31" fmla="*/ 0 w 2915816"/>
              <a:gd name="connsiteY3-32" fmla="*/ 0 h 1376533"/>
            </a:gdLst>
            <a:ahLst/>
            <a:cxnLst>
              <a:cxn ang="0">
                <a:pos x="connsiteX0-1" y="connsiteY0-2"/>
              </a:cxn>
              <a:cxn ang="0">
                <a:pos x="connsiteX1-3" y="connsiteY1-4"/>
              </a:cxn>
              <a:cxn ang="0">
                <a:pos x="connsiteX2-5" y="connsiteY2-6"/>
              </a:cxn>
              <a:cxn ang="0">
                <a:pos x="connsiteX3-7" y="connsiteY3-8"/>
              </a:cxn>
            </a:cxnLst>
            <a:rect l="l" t="t" r="r" b="b"/>
            <a:pathLst>
              <a:path w="2915816" h="1376533">
                <a:moveTo>
                  <a:pt x="0" y="0"/>
                </a:moveTo>
                <a:lnTo>
                  <a:pt x="2915816" y="0"/>
                </a:lnTo>
                <a:cubicBezTo>
                  <a:pt x="2126757" y="255384"/>
                  <a:pt x="815184" y="1777867"/>
                  <a:pt x="0" y="1275606"/>
                </a:cubicBezTo>
                <a:lnTo>
                  <a:pt x="0" y="0"/>
                </a:lnTo>
                <a:close/>
              </a:path>
            </a:pathLst>
          </a:custGeom>
          <a:solidFill>
            <a:srgbClr val="F2F2F2"/>
          </a:soli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0" name="圆角矩形 69"/>
          <p:cNvSpPr/>
          <p:nvPr/>
        </p:nvSpPr>
        <p:spPr>
          <a:xfrm rot="2700000">
            <a:off x="-121366" y="8108475"/>
            <a:ext cx="2698409" cy="2793928"/>
          </a:xfrm>
          <a:prstGeom prst="roundRect">
            <a:avLst>
              <a:gd name="adj" fmla="val 30576"/>
            </a:avLst>
          </a:prstGeom>
          <a:gradFill>
            <a:gsLst>
              <a:gs pos="0">
                <a:schemeClr val="bg1">
                  <a:lumMod val="95000"/>
                </a:schemeClr>
              </a:gs>
              <a:gs pos="100000">
                <a:schemeClr val="bg1">
                  <a:lumMod val="75000"/>
                </a:schemeClr>
              </a:gs>
            </a:gsLst>
            <a:lin ang="5400000" scaled="1"/>
          </a:gradFill>
          <a:ln>
            <a:solidFill>
              <a:schemeClr val="bg1"/>
            </a:solidFill>
          </a:ln>
          <a:effectLst>
            <a:outerShdw blurRad="3175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35">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1" name="椭圆 70"/>
          <p:cNvSpPr/>
          <p:nvPr/>
        </p:nvSpPr>
        <p:spPr>
          <a:xfrm>
            <a:off x="13396742" y="-912235"/>
            <a:ext cx="2006941" cy="2006941"/>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2" name="椭圆 71"/>
          <p:cNvSpPr/>
          <p:nvPr/>
        </p:nvSpPr>
        <p:spPr>
          <a:xfrm>
            <a:off x="13485155" y="7563604"/>
            <a:ext cx="1646075" cy="1646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3" name="椭圆 72"/>
          <p:cNvSpPr/>
          <p:nvPr/>
        </p:nvSpPr>
        <p:spPr>
          <a:xfrm>
            <a:off x="12983514" y="8653881"/>
            <a:ext cx="1079075" cy="1079075"/>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Tree>
    <p:extLst>
      <p:ext uri="{BB962C8B-B14F-4D97-AF65-F5344CB8AC3E}">
        <p14:creationId xmlns:p14="http://schemas.microsoft.com/office/powerpoint/2010/main" val="16459883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D5002-A38D-9F51-D98E-058F69A13CFD}"/>
            </a:ext>
          </a:extLst>
        </p:cNvPr>
        <p:cNvGrpSpPr/>
        <p:nvPr/>
      </p:nvGrpSpPr>
      <p:grpSpPr>
        <a:xfrm>
          <a:off x="0" y="0"/>
          <a:ext cx="0" cy="0"/>
          <a:chOff x="0" y="0"/>
          <a:chExt cx="0" cy="0"/>
        </a:xfrm>
      </p:grpSpPr>
      <p:sp>
        <p:nvSpPr>
          <p:cNvPr id="25" name="圆角矩形 24">
            <a:extLst>
              <a:ext uri="{FF2B5EF4-FFF2-40B4-BE49-F238E27FC236}">
                <a16:creationId xmlns:a16="http://schemas.microsoft.com/office/drawing/2014/main" id="{CAA95C93-0597-A4F5-E011-77B4DC52410A}"/>
              </a:ext>
            </a:extLst>
          </p:cNvPr>
          <p:cNvSpPr/>
          <p:nvPr/>
        </p:nvSpPr>
        <p:spPr>
          <a:xfrm>
            <a:off x="3623261" y="2712203"/>
            <a:ext cx="2080115" cy="836909"/>
          </a:xfrm>
          <a:prstGeom prst="round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2" name="组合 41">
            <a:extLst>
              <a:ext uri="{FF2B5EF4-FFF2-40B4-BE49-F238E27FC236}">
                <a16:creationId xmlns:a16="http://schemas.microsoft.com/office/drawing/2014/main" id="{50F9BBC5-904F-A3CA-6258-931AF0565D0E}"/>
              </a:ext>
            </a:extLst>
          </p:cNvPr>
          <p:cNvGrpSpPr/>
          <p:nvPr/>
        </p:nvGrpSpPr>
        <p:grpSpPr>
          <a:xfrm>
            <a:off x="250349" y="129460"/>
            <a:ext cx="3557187" cy="850937"/>
            <a:chOff x="251520" y="339502"/>
            <a:chExt cx="2258780" cy="540337"/>
          </a:xfrm>
        </p:grpSpPr>
        <p:sp>
          <p:nvSpPr>
            <p:cNvPr id="43" name="Text Box 18">
              <a:extLst>
                <a:ext uri="{FF2B5EF4-FFF2-40B4-BE49-F238E27FC236}">
                  <a16:creationId xmlns:a16="http://schemas.microsoft.com/office/drawing/2014/main" id="{7741C6B1-2226-E27D-F6B6-2363F1C70A00}"/>
                </a:ext>
              </a:extLst>
            </p:cNvPr>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a:extLst>
                <a:ext uri="{FF2B5EF4-FFF2-40B4-BE49-F238E27FC236}">
                  <a16:creationId xmlns:a16="http://schemas.microsoft.com/office/drawing/2014/main" id="{2DCC0505-771B-8BDE-99D4-F58E515870A2}"/>
                </a:ext>
              </a:extLst>
            </p:cNvPr>
            <p:cNvGrpSpPr/>
            <p:nvPr/>
          </p:nvGrpSpPr>
          <p:grpSpPr>
            <a:xfrm>
              <a:off x="257199" y="339502"/>
              <a:ext cx="540337" cy="540337"/>
              <a:chOff x="3393105" y="2094170"/>
              <a:chExt cx="2664367" cy="2664367"/>
            </a:xfrm>
          </p:grpSpPr>
          <p:sp>
            <p:nvSpPr>
              <p:cNvPr id="46" name="椭圆 45">
                <a:extLst>
                  <a:ext uri="{FF2B5EF4-FFF2-40B4-BE49-F238E27FC236}">
                    <a16:creationId xmlns:a16="http://schemas.microsoft.com/office/drawing/2014/main" id="{838E18D4-5935-B6DE-19B6-0B73050D018A}"/>
                  </a:ext>
                </a:extLst>
              </p:cNvPr>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a:extLst>
                  <a:ext uri="{FF2B5EF4-FFF2-40B4-BE49-F238E27FC236}">
                    <a16:creationId xmlns:a16="http://schemas.microsoft.com/office/drawing/2014/main" id="{7C13D80E-7417-E039-00F6-0E39B5F8F848}"/>
                  </a:ext>
                </a:extLst>
              </p:cNvPr>
              <p:cNvGrpSpPr/>
              <p:nvPr/>
            </p:nvGrpSpPr>
            <p:grpSpPr>
              <a:xfrm>
                <a:off x="3655434" y="2332886"/>
                <a:ext cx="2167846" cy="2167846"/>
                <a:chOff x="3739822" y="2440887"/>
                <a:chExt cx="1970936" cy="1970936"/>
              </a:xfrm>
            </p:grpSpPr>
            <p:sp>
              <p:nvSpPr>
                <p:cNvPr id="49" name="圆角矩形 48">
                  <a:extLst>
                    <a:ext uri="{FF2B5EF4-FFF2-40B4-BE49-F238E27FC236}">
                      <a16:creationId xmlns:a16="http://schemas.microsoft.com/office/drawing/2014/main" id="{6CC859B1-0A48-2E8A-DA07-98FE8647B81E}"/>
                    </a:ext>
                  </a:extLst>
                </p:cNvPr>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a:extLst>
                    <a:ext uri="{FF2B5EF4-FFF2-40B4-BE49-F238E27FC236}">
                      <a16:creationId xmlns:a16="http://schemas.microsoft.com/office/drawing/2014/main" id="{6DAC4090-1637-781E-208D-43F562C20E10}"/>
                    </a:ext>
                  </a:extLst>
                </p:cNvPr>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a:extLst>
                <a:ext uri="{FF2B5EF4-FFF2-40B4-BE49-F238E27FC236}">
                  <a16:creationId xmlns:a16="http://schemas.microsoft.com/office/drawing/2014/main" id="{596434F3-2688-2CD5-02C7-9BCB30BECC6D}"/>
                </a:ext>
              </a:extLst>
            </p:cNvPr>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a:extLst>
              <a:ext uri="{FF2B5EF4-FFF2-40B4-BE49-F238E27FC236}">
                <a16:creationId xmlns:a16="http://schemas.microsoft.com/office/drawing/2014/main" id="{FCC6BF94-8A27-ACBB-A16C-4DA3CE7D2E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3" name="文本框 2">
            <a:extLst>
              <a:ext uri="{FF2B5EF4-FFF2-40B4-BE49-F238E27FC236}">
                <a16:creationId xmlns:a16="http://schemas.microsoft.com/office/drawing/2014/main" id="{BC9AB0CF-5C15-4F9F-1F42-E949B328471F}"/>
              </a:ext>
            </a:extLst>
          </p:cNvPr>
          <p:cNvSpPr txBox="1"/>
          <p:nvPr/>
        </p:nvSpPr>
        <p:spPr>
          <a:xfrm>
            <a:off x="666428" y="4419466"/>
            <a:ext cx="2494801" cy="1207190"/>
          </a:xfrm>
          <a:prstGeom prst="rect">
            <a:avLst/>
          </a:prstGeom>
          <a:noFill/>
        </p:spPr>
        <p:txBody>
          <a:bodyPr wrap="square">
            <a:spAutoFit/>
          </a:bodyPr>
          <a:lstStyle/>
          <a:p>
            <a:pPr algn="just" fontAlgn="auto">
              <a:lnSpc>
                <a:spcPct val="150000"/>
              </a:lnSpc>
              <a:spcAft>
                <a:spcPts val="600"/>
              </a:spcAft>
              <a:buClrTx/>
              <a:buSzTx/>
              <a:buNone/>
            </a:pPr>
            <a:r>
              <a:rPr lang="zh-CN" altLang="en-US" sz="2400" b="1" dirty="0">
                <a:latin typeface="Times New Roman" panose="02020603050405020304" charset="0"/>
                <a:ea typeface="宋体" panose="02010600030101010101" pitchFamily="2" charset="-122"/>
                <a:cs typeface="Times New Roman" panose="02020603050405020304" charset="0"/>
                <a:sym typeface="+mn-ea"/>
              </a:rPr>
              <a:t>胶质瘤图像</a:t>
            </a:r>
            <a:endParaRPr lang="en-US" altLang="zh-CN" sz="2400" b="1" dirty="0">
              <a:latin typeface="Times New Roman" panose="02020603050405020304" charset="0"/>
              <a:ea typeface="宋体" panose="02010600030101010101" pitchFamily="2" charset="-122"/>
              <a:cs typeface="Times New Roman" panose="02020603050405020304" charset="0"/>
              <a:sym typeface="+mn-ea"/>
            </a:endParaRPr>
          </a:p>
          <a:p>
            <a:pPr algn="just" fontAlgn="auto">
              <a:lnSpc>
                <a:spcPct val="150000"/>
              </a:lnSpc>
              <a:spcAft>
                <a:spcPts val="600"/>
              </a:spcAft>
              <a:buClrTx/>
              <a:buSzTx/>
              <a:buNone/>
            </a:pPr>
            <a:r>
              <a:rPr lang="zh-CN" altLang="en-US" sz="2400" b="1" dirty="0">
                <a:latin typeface="Times New Roman" panose="02020603050405020304" charset="0"/>
                <a:ea typeface="宋体" panose="02010600030101010101" pitchFamily="2" charset="-122"/>
                <a:cs typeface="Times New Roman" panose="02020603050405020304" charset="0"/>
                <a:sym typeface="+mn-ea"/>
              </a:rPr>
              <a:t>分类研究现状</a:t>
            </a:r>
            <a:endParaRPr lang="zh-CN" altLang="zh-CN" sz="2400" b="1" dirty="0">
              <a:solidFill>
                <a:srgbClr val="C00000"/>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 name="左大括号 3">
            <a:extLst>
              <a:ext uri="{FF2B5EF4-FFF2-40B4-BE49-F238E27FC236}">
                <a16:creationId xmlns:a16="http://schemas.microsoft.com/office/drawing/2014/main" id="{DBEB81F6-B7DF-5C3C-EB8A-2646454C9915}"/>
              </a:ext>
            </a:extLst>
          </p:cNvPr>
          <p:cNvSpPr/>
          <p:nvPr/>
        </p:nvSpPr>
        <p:spPr>
          <a:xfrm>
            <a:off x="2905507" y="3115826"/>
            <a:ext cx="511444" cy="384358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21C70C3-E52E-2B05-CE3E-169BCF559FD7}"/>
              </a:ext>
            </a:extLst>
          </p:cNvPr>
          <p:cNvSpPr txBox="1"/>
          <p:nvPr/>
        </p:nvSpPr>
        <p:spPr>
          <a:xfrm>
            <a:off x="3623261" y="2884993"/>
            <a:ext cx="2262752" cy="461665"/>
          </a:xfrm>
          <a:prstGeom prst="rect">
            <a:avLst/>
          </a:prstGeom>
          <a:noFill/>
        </p:spPr>
        <p:txBody>
          <a:bodyPr wrap="square" rtlCol="0">
            <a:spAutoFit/>
          </a:bodyPr>
          <a:lstStyle/>
          <a:p>
            <a:r>
              <a:rPr kumimoji="1" lang="zh-CN" altLang="en-US" sz="2400" dirty="0">
                <a:latin typeface="SimSun" panose="02010600030101010101" pitchFamily="2" charset="-122"/>
                <a:ea typeface="SimSun" panose="02010600030101010101" pitchFamily="2" charset="-122"/>
              </a:rPr>
              <a:t>数据生成增强</a:t>
            </a:r>
          </a:p>
        </p:txBody>
      </p:sp>
      <p:sp>
        <p:nvSpPr>
          <p:cNvPr id="8" name="文本框 7">
            <a:extLst>
              <a:ext uri="{FF2B5EF4-FFF2-40B4-BE49-F238E27FC236}">
                <a16:creationId xmlns:a16="http://schemas.microsoft.com/office/drawing/2014/main" id="{728FB4F8-4786-5BE3-AC00-1C9DA0A73F2D}"/>
              </a:ext>
            </a:extLst>
          </p:cNvPr>
          <p:cNvSpPr txBox="1"/>
          <p:nvPr/>
        </p:nvSpPr>
        <p:spPr>
          <a:xfrm>
            <a:off x="3623261" y="6712786"/>
            <a:ext cx="2979018" cy="452047"/>
          </a:xfrm>
          <a:prstGeom prst="rect">
            <a:avLst/>
          </a:prstGeom>
          <a:noFill/>
        </p:spPr>
        <p:txBody>
          <a:bodyPr wrap="square" rtlCol="0">
            <a:spAutoFit/>
          </a:bodyPr>
          <a:lstStyle/>
          <a:p>
            <a:pPr>
              <a:lnSpc>
                <a:spcPts val="3200"/>
              </a:lnSpc>
            </a:pPr>
            <a:r>
              <a:rPr kumimoji="1" lang="zh-CN" altLang="en-US" sz="2400" dirty="0">
                <a:latin typeface="SimSun" panose="02010600030101010101" pitchFamily="2" charset="-122"/>
                <a:ea typeface="SimSun" panose="02010600030101010101" pitchFamily="2" charset="-122"/>
              </a:rPr>
              <a:t>临床数据分类验证</a:t>
            </a:r>
          </a:p>
        </p:txBody>
      </p:sp>
      <p:grpSp>
        <p:nvGrpSpPr>
          <p:cNvPr id="47" name="组合 46">
            <a:extLst>
              <a:ext uri="{FF2B5EF4-FFF2-40B4-BE49-F238E27FC236}">
                <a16:creationId xmlns:a16="http://schemas.microsoft.com/office/drawing/2014/main" id="{78AF6C66-603D-A976-1AA0-327A9CA88BCA}"/>
              </a:ext>
            </a:extLst>
          </p:cNvPr>
          <p:cNvGrpSpPr/>
          <p:nvPr/>
        </p:nvGrpSpPr>
        <p:grpSpPr>
          <a:xfrm>
            <a:off x="7976332" y="836588"/>
            <a:ext cx="2809461" cy="861655"/>
            <a:chOff x="7976332" y="1061281"/>
            <a:chExt cx="2809461" cy="861655"/>
          </a:xfrm>
        </p:grpSpPr>
        <p:sp>
          <p:nvSpPr>
            <p:cNvPr id="41" name="椭圆 40">
              <a:extLst>
                <a:ext uri="{FF2B5EF4-FFF2-40B4-BE49-F238E27FC236}">
                  <a16:creationId xmlns:a16="http://schemas.microsoft.com/office/drawing/2014/main" id="{1C68C7E2-1B51-F4E4-0065-1C8B3BE44167}"/>
                </a:ext>
              </a:extLst>
            </p:cNvPr>
            <p:cNvSpPr/>
            <p:nvPr/>
          </p:nvSpPr>
          <p:spPr>
            <a:xfrm>
              <a:off x="7976332" y="1061281"/>
              <a:ext cx="2809461" cy="861655"/>
            </a:xfrm>
            <a:prstGeom prst="ellipse">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29A0C93-DD4D-D1E5-CC2E-E2A82B65F1E4}"/>
                </a:ext>
              </a:extLst>
            </p:cNvPr>
            <p:cNvSpPr txBox="1"/>
            <p:nvPr/>
          </p:nvSpPr>
          <p:spPr>
            <a:xfrm>
              <a:off x="8609307" y="1226850"/>
              <a:ext cx="2076773" cy="461665"/>
            </a:xfrm>
            <a:prstGeom prst="rect">
              <a:avLst/>
            </a:prstGeom>
            <a:noFill/>
          </p:spPr>
          <p:txBody>
            <a:bodyPr wrap="square" rtlCol="0">
              <a:spAutoFit/>
            </a:bodyPr>
            <a:lstStyle/>
            <a:p>
              <a:r>
                <a:rPr kumimoji="1" lang="zh-CN" altLang="en-US" sz="2400" dirty="0">
                  <a:latin typeface="SimSun" panose="02010600030101010101" pitchFamily="2" charset="-122"/>
                  <a:ea typeface="SimSun" panose="02010600030101010101" pitchFamily="2" charset="-122"/>
                </a:rPr>
                <a:t>存在的问题</a:t>
              </a:r>
            </a:p>
          </p:txBody>
        </p:sp>
      </p:grpSp>
      <p:grpSp>
        <p:nvGrpSpPr>
          <p:cNvPr id="22" name="组合 21">
            <a:extLst>
              <a:ext uri="{FF2B5EF4-FFF2-40B4-BE49-F238E27FC236}">
                <a16:creationId xmlns:a16="http://schemas.microsoft.com/office/drawing/2014/main" id="{6702D794-B962-BDA7-E391-099A57FE3856}"/>
              </a:ext>
            </a:extLst>
          </p:cNvPr>
          <p:cNvGrpSpPr/>
          <p:nvPr/>
        </p:nvGrpSpPr>
        <p:grpSpPr>
          <a:xfrm>
            <a:off x="6585135" y="2016364"/>
            <a:ext cx="6245817" cy="2278251"/>
            <a:chOff x="5921841" y="1410610"/>
            <a:chExt cx="6245817" cy="2278251"/>
          </a:xfrm>
        </p:grpSpPr>
        <p:sp>
          <p:nvSpPr>
            <p:cNvPr id="12" name="圆角矩形 11">
              <a:extLst>
                <a:ext uri="{FF2B5EF4-FFF2-40B4-BE49-F238E27FC236}">
                  <a16:creationId xmlns:a16="http://schemas.microsoft.com/office/drawing/2014/main" id="{6EDF27CD-0A55-EF17-FD81-29F51747F3E3}"/>
                </a:ext>
              </a:extLst>
            </p:cNvPr>
            <p:cNvSpPr/>
            <p:nvPr/>
          </p:nvSpPr>
          <p:spPr>
            <a:xfrm>
              <a:off x="5921841" y="1410610"/>
              <a:ext cx="6245817" cy="2278251"/>
            </a:xfrm>
            <a:prstGeom prst="roundRect">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0C52FA2-D4DF-EF48-89B7-9954641CFCE2}"/>
                </a:ext>
              </a:extLst>
            </p:cNvPr>
            <p:cNvSpPr txBox="1"/>
            <p:nvPr/>
          </p:nvSpPr>
          <p:spPr>
            <a:xfrm>
              <a:off x="6200810" y="1636023"/>
              <a:ext cx="5966848" cy="1827423"/>
            </a:xfrm>
            <a:prstGeom prst="rect">
              <a:avLst/>
            </a:prstGeom>
            <a:noFill/>
          </p:spPr>
          <p:txBody>
            <a:bodyPr wrap="square" rtlCol="0">
              <a:spAutoFit/>
            </a:bodyPr>
            <a:lstStyle/>
            <a:p>
              <a:pPr>
                <a:lnSpc>
                  <a:spcPts val="3500"/>
                </a:lnSpc>
              </a:pPr>
              <a:r>
                <a:rPr kumimoji="1" lang="zh-CN" altLang="en-US" sz="2400" dirty="0">
                  <a:latin typeface="SimSun" panose="02010600030101010101" pitchFamily="2" charset="-122"/>
                  <a:ea typeface="SimSun" panose="02010600030101010101" pitchFamily="2" charset="-122"/>
                </a:rPr>
                <a:t>现有研究多聚焦于提升生成图像的质量和多样性，但对</a:t>
              </a:r>
              <a:r>
                <a:rPr kumimoji="1" lang="zh-CN" altLang="en-US" sz="2400" dirty="0">
                  <a:solidFill>
                    <a:srgbClr val="C00000"/>
                  </a:solidFill>
                  <a:latin typeface="SimSun" panose="02010600030101010101" pitchFamily="2" charset="-122"/>
                  <a:ea typeface="SimSun" panose="02010600030101010101" pitchFamily="2" charset="-122"/>
                </a:rPr>
                <a:t>生成图像与真实医学图像间的差异</a:t>
              </a:r>
              <a:r>
                <a:rPr kumimoji="1" lang="zh-CN" altLang="en-US" sz="2400" dirty="0">
                  <a:latin typeface="SimSun" panose="02010600030101010101" pitchFamily="2" charset="-122"/>
                  <a:ea typeface="SimSun" panose="02010600030101010101" pitchFamily="2" charset="-122"/>
                </a:rPr>
                <a:t>及其在临床任务中的</a:t>
              </a:r>
              <a:r>
                <a:rPr kumimoji="1" lang="zh-CN" altLang="en-US" sz="2400" dirty="0">
                  <a:solidFill>
                    <a:srgbClr val="C00000"/>
                  </a:solidFill>
                  <a:latin typeface="SimSun" panose="02010600030101010101" pitchFamily="2" charset="-122"/>
                  <a:ea typeface="SimSun" panose="02010600030101010101" pitchFamily="2" charset="-122"/>
                </a:rPr>
                <a:t>实际应用</a:t>
              </a:r>
              <a:r>
                <a:rPr kumimoji="1" lang="zh-CN" altLang="en-US" sz="2400" dirty="0">
                  <a:latin typeface="SimSun" panose="02010600030101010101" pitchFamily="2" charset="-122"/>
                  <a:ea typeface="SimSun" panose="02010600030101010101" pitchFamily="2" charset="-122"/>
                </a:rPr>
                <a:t>效果缺乏深入探讨。</a:t>
              </a:r>
            </a:p>
          </p:txBody>
        </p:sp>
      </p:grpSp>
      <p:sp>
        <p:nvSpPr>
          <p:cNvPr id="14" name="下箭头 13">
            <a:extLst>
              <a:ext uri="{FF2B5EF4-FFF2-40B4-BE49-F238E27FC236}">
                <a16:creationId xmlns:a16="http://schemas.microsoft.com/office/drawing/2014/main" id="{49F675AD-C448-E657-494C-7DFF3517B155}"/>
              </a:ext>
            </a:extLst>
          </p:cNvPr>
          <p:cNvSpPr/>
          <p:nvPr/>
        </p:nvSpPr>
        <p:spPr>
          <a:xfrm>
            <a:off x="9381063" y="4729961"/>
            <a:ext cx="511444" cy="629772"/>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4" name="组合 23">
            <a:extLst>
              <a:ext uri="{FF2B5EF4-FFF2-40B4-BE49-F238E27FC236}">
                <a16:creationId xmlns:a16="http://schemas.microsoft.com/office/drawing/2014/main" id="{630FC49C-E5F8-487F-5CCC-ECC514D46F50}"/>
              </a:ext>
            </a:extLst>
          </p:cNvPr>
          <p:cNvGrpSpPr/>
          <p:nvPr/>
        </p:nvGrpSpPr>
        <p:grpSpPr>
          <a:xfrm>
            <a:off x="6602278" y="5633429"/>
            <a:ext cx="6245817" cy="2278251"/>
            <a:chOff x="5921841" y="5369186"/>
            <a:chExt cx="6245817" cy="2278251"/>
          </a:xfrm>
        </p:grpSpPr>
        <p:sp>
          <p:nvSpPr>
            <p:cNvPr id="16" name="圆角矩形 15">
              <a:extLst>
                <a:ext uri="{FF2B5EF4-FFF2-40B4-BE49-F238E27FC236}">
                  <a16:creationId xmlns:a16="http://schemas.microsoft.com/office/drawing/2014/main" id="{E8DD3068-FCC9-EBDA-A648-368B3D1C859C}"/>
                </a:ext>
              </a:extLst>
            </p:cNvPr>
            <p:cNvSpPr/>
            <p:nvPr/>
          </p:nvSpPr>
          <p:spPr>
            <a:xfrm>
              <a:off x="5921841" y="5369186"/>
              <a:ext cx="6245817" cy="2278251"/>
            </a:xfrm>
            <a:prstGeom prst="roundRect">
              <a:avLst/>
            </a:prstGeom>
            <a:no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67BFDD32-9DF8-8B5C-E4C5-16736009CE0F}"/>
                </a:ext>
              </a:extLst>
            </p:cNvPr>
            <p:cNvSpPr txBox="1"/>
            <p:nvPr/>
          </p:nvSpPr>
          <p:spPr>
            <a:xfrm>
              <a:off x="6123745" y="5819019"/>
              <a:ext cx="5966848" cy="1378583"/>
            </a:xfrm>
            <a:prstGeom prst="rect">
              <a:avLst/>
            </a:prstGeom>
            <a:noFill/>
          </p:spPr>
          <p:txBody>
            <a:bodyPr wrap="square" rtlCol="0">
              <a:spAutoFit/>
            </a:bodyPr>
            <a:lstStyle/>
            <a:p>
              <a:pPr>
                <a:lnSpc>
                  <a:spcPts val="3500"/>
                </a:lnSpc>
              </a:pPr>
              <a:r>
                <a:rPr kumimoji="1" lang="zh-CN" altLang="en-US" sz="2400" dirty="0">
                  <a:latin typeface="SimSun" panose="02010600030101010101" pitchFamily="2" charset="-122"/>
                  <a:ea typeface="SimSun" panose="02010600030101010101" pitchFamily="2" charset="-122"/>
                </a:rPr>
                <a:t>公开数据集通常具有较高的数据质量，分类结果相对较优，但临床数据尚未实现</a:t>
              </a:r>
              <a:r>
                <a:rPr kumimoji="1" lang="zh-CN" altLang="en-US" sz="2400" dirty="0">
                  <a:solidFill>
                    <a:srgbClr val="C00000"/>
                  </a:solidFill>
                  <a:latin typeface="SimSun" panose="02010600030101010101" pitchFamily="2" charset="-122"/>
                  <a:ea typeface="SimSun" panose="02010600030101010101" pitchFamily="2" charset="-122"/>
                </a:rPr>
                <a:t>高性能分类</a:t>
              </a:r>
              <a:r>
                <a:rPr kumimoji="1" lang="zh-CN" altLang="en-US" sz="2400" dirty="0">
                  <a:latin typeface="SimSun" panose="02010600030101010101" pitchFamily="2" charset="-122"/>
                  <a:ea typeface="SimSun" panose="02010600030101010101" pitchFamily="2" charset="-122"/>
                </a:rPr>
                <a:t>。</a:t>
              </a:r>
            </a:p>
          </p:txBody>
        </p:sp>
      </p:grpSp>
      <p:cxnSp>
        <p:nvCxnSpPr>
          <p:cNvPr id="27" name="直线箭头连接符 26">
            <a:extLst>
              <a:ext uri="{FF2B5EF4-FFF2-40B4-BE49-F238E27FC236}">
                <a16:creationId xmlns:a16="http://schemas.microsoft.com/office/drawing/2014/main" id="{7212976A-3F40-26C6-ADC2-0717136C878B}"/>
              </a:ext>
            </a:extLst>
          </p:cNvPr>
          <p:cNvCxnSpPr>
            <a:cxnSpLocks/>
            <a:endCxn id="12" idx="1"/>
          </p:cNvCxnSpPr>
          <p:nvPr/>
        </p:nvCxnSpPr>
        <p:spPr>
          <a:xfrm>
            <a:off x="5703376" y="3155490"/>
            <a:ext cx="8817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圆角矩形 35">
            <a:extLst>
              <a:ext uri="{FF2B5EF4-FFF2-40B4-BE49-F238E27FC236}">
                <a16:creationId xmlns:a16="http://schemas.microsoft.com/office/drawing/2014/main" id="{2DF403AB-69E6-F9C6-8BA0-7CBDB1ECDA4B}"/>
              </a:ext>
            </a:extLst>
          </p:cNvPr>
          <p:cNvSpPr/>
          <p:nvPr/>
        </p:nvSpPr>
        <p:spPr>
          <a:xfrm>
            <a:off x="3647995" y="6540951"/>
            <a:ext cx="2612128" cy="836909"/>
          </a:xfrm>
          <a:prstGeom prst="round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7" name="直线箭头连接符 36">
            <a:extLst>
              <a:ext uri="{FF2B5EF4-FFF2-40B4-BE49-F238E27FC236}">
                <a16:creationId xmlns:a16="http://schemas.microsoft.com/office/drawing/2014/main" id="{557C38A2-210F-97AA-F6D3-771DB0423653}"/>
              </a:ext>
            </a:extLst>
          </p:cNvPr>
          <p:cNvCxnSpPr>
            <a:cxnSpLocks/>
          </p:cNvCxnSpPr>
          <p:nvPr/>
        </p:nvCxnSpPr>
        <p:spPr>
          <a:xfrm>
            <a:off x="6274191" y="6984238"/>
            <a:ext cx="3109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3559B34B-C8C7-E438-0073-5F25E5DE353D}"/>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3</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81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50349" y="129460"/>
            <a:ext cx="3557187"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52" name="文本框 51"/>
          <p:cNvSpPr txBox="1"/>
          <p:nvPr/>
        </p:nvSpPr>
        <p:spPr>
          <a:xfrm>
            <a:off x="800077" y="2108360"/>
            <a:ext cx="13117399" cy="1997791"/>
          </a:xfrm>
          <a:prstGeom prst="rect">
            <a:avLst/>
          </a:prstGeom>
          <a:noFill/>
        </p:spPr>
        <p:txBody>
          <a:bodyPr wrap="square" rtlCol="0" anchor="t">
            <a:spAutoFit/>
          </a:bodyPr>
          <a:lstStyle/>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临床</a:t>
            </a:r>
            <a:r>
              <a:rPr lang="en" altLang="zh-CN" sz="2400" dirty="0">
                <a:latin typeface="Times New Roman" panose="02020603050405020304" charset="0"/>
                <a:ea typeface="宋体" panose="02010600030101010101" pitchFamily="2" charset="-122"/>
                <a:cs typeface="Times New Roman" panose="02020603050405020304" charset="0"/>
              </a:rPr>
              <a:t>MRI</a:t>
            </a:r>
            <a:r>
              <a:rPr lang="zh-CN" altLang="en-US" sz="2400" dirty="0">
                <a:latin typeface="Times New Roman" panose="02020603050405020304" charset="0"/>
                <a:ea typeface="宋体" panose="02010600030101010101" pitchFamily="2" charset="-122"/>
                <a:cs typeface="Times New Roman" panose="02020603050405020304" charset="0"/>
              </a:rPr>
              <a:t>图像通常受到</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噪声干扰</a:t>
            </a:r>
            <a:r>
              <a:rPr lang="zh-CN" altLang="en-US" sz="2400" dirty="0">
                <a:latin typeface="Times New Roman" panose="02020603050405020304" charset="0"/>
                <a:ea typeface="宋体" panose="02010600030101010101" pitchFamily="2" charset="-122"/>
                <a:cs typeface="Times New Roman" panose="02020603050405020304" charset="0"/>
              </a:rPr>
              <a:t>，不同的</a:t>
            </a:r>
            <a:r>
              <a:rPr lang="en" altLang="zh-CN" sz="2400" dirty="0">
                <a:latin typeface="Times New Roman" panose="02020603050405020304" charset="0"/>
                <a:ea typeface="宋体" panose="02010600030101010101" pitchFamily="2" charset="-122"/>
                <a:cs typeface="Times New Roman" panose="02020603050405020304" charset="0"/>
              </a:rPr>
              <a:t>MRI</a:t>
            </a:r>
            <a:r>
              <a:rPr lang="zh-CN" altLang="en-US" sz="2400" dirty="0">
                <a:latin typeface="Times New Roman" panose="02020603050405020304" charset="0"/>
                <a:ea typeface="宋体" panose="02010600030101010101" pitchFamily="2" charset="-122"/>
                <a:cs typeface="Times New Roman" panose="02020603050405020304" charset="0"/>
              </a:rPr>
              <a:t>扫描协议（如扫描序列、对比剂使用、扫描时间等）导致图像的对比度、亮度等参数不同，扫描图像</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质量不均衡</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某些类型或早期阶段的脑胶质瘤</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病例稀缺</a:t>
            </a:r>
            <a:r>
              <a:rPr lang="zh-CN" altLang="en-US" sz="2400" dirty="0">
                <a:latin typeface="Times New Roman" panose="02020603050405020304" charset="0"/>
                <a:ea typeface="宋体" panose="02010600030101010101" pitchFamily="2" charset="-122"/>
                <a:cs typeface="Times New Roman" panose="02020603050405020304" charset="0"/>
              </a:rPr>
              <a:t>，导致</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数据不平衡</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ts val="3500"/>
              </a:lnSpc>
              <a:spcAft>
                <a:spcPts val="600"/>
              </a:spcAft>
              <a:buFont typeface="Wingdings" panose="05000000000000000000" charset="0"/>
              <a:buChar char="l"/>
            </a:pPr>
            <a:r>
              <a:rPr lang="zh-CN" altLang="en-US" sz="2400" dirty="0">
                <a:latin typeface="Times New Roman" panose="02020603050405020304" charset="0"/>
                <a:ea typeface="宋体" panose="02010600030101010101" pitchFamily="2" charset="-122"/>
                <a:cs typeface="Times New Roman" panose="02020603050405020304" charset="0"/>
              </a:rPr>
              <a:t>脑胶质瘤影像数据的获取成本较高，且涉及到患者隐私等问题，临床数据集往往</a:t>
            </a:r>
            <a:r>
              <a:rPr lang="zh-CN" altLang="en-US" sz="2400" dirty="0">
                <a:solidFill>
                  <a:srgbClr val="C00000"/>
                </a:solidFill>
                <a:latin typeface="Times New Roman" panose="02020603050405020304" charset="0"/>
                <a:ea typeface="宋体" panose="02010600030101010101" pitchFamily="2" charset="-122"/>
                <a:cs typeface="Times New Roman" panose="02020603050405020304" charset="0"/>
              </a:rPr>
              <a:t>样本量小</a:t>
            </a:r>
            <a:r>
              <a:rPr lang="zh-CN" altLang="en-US" sz="2400" dirty="0">
                <a:latin typeface="Times New Roman" panose="02020603050405020304" charset="0"/>
                <a:ea typeface="宋体" panose="02010600030101010101" pitchFamily="2" charset="-122"/>
                <a:cs typeface="Times New Roman" panose="02020603050405020304" charset="0"/>
              </a:rPr>
              <a:t>。</a:t>
            </a:r>
            <a:endParaRPr lang="en-US" altLang="zh-CN" sz="2400" dirty="0">
              <a:latin typeface="Times New Roman" panose="02020603050405020304" charset="0"/>
              <a:ea typeface="宋体" panose="02010600030101010101" pitchFamily="2" charset="-122"/>
              <a:cs typeface="Times New Roman" panose="02020603050405020304" charset="0"/>
              <a:sym typeface="+mn-ea"/>
            </a:endParaRPr>
          </a:p>
        </p:txBody>
      </p:sp>
      <p:pic>
        <p:nvPicPr>
          <p:cNvPr id="5" name="图片 4" descr="图片包含 杯子, 桌子, 蛋糕, 巧克力&#10;&#10;描述已自动生成">
            <a:extLst>
              <a:ext uri="{FF2B5EF4-FFF2-40B4-BE49-F238E27FC236}">
                <a16:creationId xmlns:a16="http://schemas.microsoft.com/office/drawing/2014/main" id="{A7250A07-4855-C00A-065F-608906DC9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276" y="4580645"/>
            <a:ext cx="3670300" cy="3505200"/>
          </a:xfrm>
          <a:prstGeom prst="rect">
            <a:avLst/>
          </a:prstGeom>
        </p:spPr>
      </p:pic>
      <p:pic>
        <p:nvPicPr>
          <p:cNvPr id="7" name="图片 6" descr="图片包含 动物, 照片, 脸, 标志&#10;&#10;描述已自动生成">
            <a:extLst>
              <a:ext uri="{FF2B5EF4-FFF2-40B4-BE49-F238E27FC236}">
                <a16:creationId xmlns:a16="http://schemas.microsoft.com/office/drawing/2014/main" id="{416949CA-C546-7691-40D9-F9D2B2D531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6592" y="4580645"/>
            <a:ext cx="3595740" cy="3505200"/>
          </a:xfrm>
          <a:prstGeom prst="rect">
            <a:avLst/>
          </a:prstGeom>
        </p:spPr>
      </p:pic>
      <p:sp>
        <p:nvSpPr>
          <p:cNvPr id="10" name="矩形 9">
            <a:extLst>
              <a:ext uri="{FF2B5EF4-FFF2-40B4-BE49-F238E27FC236}">
                <a16:creationId xmlns:a16="http://schemas.microsoft.com/office/drawing/2014/main" id="{92DD64A2-45A6-701E-71DF-FFD881F13B8B}"/>
              </a:ext>
            </a:extLst>
          </p:cNvPr>
          <p:cNvSpPr/>
          <p:nvPr/>
        </p:nvSpPr>
        <p:spPr>
          <a:xfrm>
            <a:off x="1598613" y="5182078"/>
            <a:ext cx="1546369" cy="22070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1" name="矩形 10">
            <a:extLst>
              <a:ext uri="{FF2B5EF4-FFF2-40B4-BE49-F238E27FC236}">
                <a16:creationId xmlns:a16="http://schemas.microsoft.com/office/drawing/2014/main" id="{F7B25688-883C-5BDA-8AD2-4D745609DE6F}"/>
              </a:ext>
            </a:extLst>
          </p:cNvPr>
          <p:cNvSpPr/>
          <p:nvPr/>
        </p:nvSpPr>
        <p:spPr>
          <a:xfrm>
            <a:off x="5403272" y="6516313"/>
            <a:ext cx="1227226" cy="112221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descr="黑暗里有星球&#10;&#10;中度可信度描述已自动生成">
            <a:extLst>
              <a:ext uri="{FF2B5EF4-FFF2-40B4-BE49-F238E27FC236}">
                <a16:creationId xmlns:a16="http://schemas.microsoft.com/office/drawing/2014/main" id="{90375A73-3D21-BB50-797E-7645CE3DFD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7347" y="4580644"/>
            <a:ext cx="4074419" cy="3505199"/>
          </a:xfrm>
          <a:prstGeom prst="rect">
            <a:avLst/>
          </a:prstGeom>
        </p:spPr>
      </p:pic>
      <p:sp>
        <p:nvSpPr>
          <p:cNvPr id="18" name="矩形 17">
            <a:extLst>
              <a:ext uri="{FF2B5EF4-FFF2-40B4-BE49-F238E27FC236}">
                <a16:creationId xmlns:a16="http://schemas.microsoft.com/office/drawing/2014/main" id="{FB7E0098-A2C4-D954-D8EF-0932647A94A2}"/>
              </a:ext>
            </a:extLst>
          </p:cNvPr>
          <p:cNvSpPr/>
          <p:nvPr/>
        </p:nvSpPr>
        <p:spPr>
          <a:xfrm>
            <a:off x="11014556" y="5772134"/>
            <a:ext cx="1227226" cy="112221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9774C5A-C391-D3DB-5BC2-D5230EB61199}"/>
              </a:ext>
            </a:extLst>
          </p:cNvPr>
          <p:cNvSpPr/>
          <p:nvPr/>
        </p:nvSpPr>
        <p:spPr>
          <a:xfrm>
            <a:off x="1853576" y="8225613"/>
            <a:ext cx="2031325"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2400" dirty="0"/>
          </a:p>
        </p:txBody>
      </p:sp>
      <p:sp>
        <p:nvSpPr>
          <p:cNvPr id="21" name="文本框 20">
            <a:extLst>
              <a:ext uri="{FF2B5EF4-FFF2-40B4-BE49-F238E27FC236}">
                <a16:creationId xmlns:a16="http://schemas.microsoft.com/office/drawing/2014/main" id="{86E3B62E-337A-3091-4F41-6C0ADD00A4AB}"/>
              </a:ext>
            </a:extLst>
          </p:cNvPr>
          <p:cNvSpPr txBox="1"/>
          <p:nvPr/>
        </p:nvSpPr>
        <p:spPr>
          <a:xfrm>
            <a:off x="5777178" y="8225612"/>
            <a:ext cx="2094567" cy="461665"/>
          </a:xfrm>
          <a:prstGeom prst="rect">
            <a:avLst/>
          </a:prstGeom>
          <a:noFill/>
        </p:spPr>
        <p:txBody>
          <a:bodyPr wrap="squar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2400" dirty="0"/>
          </a:p>
        </p:txBody>
      </p:sp>
      <p:sp>
        <p:nvSpPr>
          <p:cNvPr id="23" name="文本框 22">
            <a:extLst>
              <a:ext uri="{FF2B5EF4-FFF2-40B4-BE49-F238E27FC236}">
                <a16:creationId xmlns:a16="http://schemas.microsoft.com/office/drawing/2014/main" id="{1F093931-87FE-5954-F230-DF6FF720E8F1}"/>
              </a:ext>
            </a:extLst>
          </p:cNvPr>
          <p:cNvSpPr txBox="1"/>
          <p:nvPr/>
        </p:nvSpPr>
        <p:spPr>
          <a:xfrm>
            <a:off x="10515313" y="8219923"/>
            <a:ext cx="1669370" cy="461665"/>
          </a:xfrm>
          <a:prstGeom prst="rect">
            <a:avLst/>
          </a:prstGeom>
          <a:noFill/>
        </p:spPr>
        <p:txBody>
          <a:bodyPr wrap="square">
            <a:spAutoFit/>
          </a:bodyPr>
          <a:lstStyle/>
          <a:p>
            <a:r>
              <a:rPr lang="zh-CN" altLang="en-US" sz="2400" dirty="0">
                <a:latin typeface="Times New Roman" panose="02020603050405020304" charset="0"/>
                <a:ea typeface="宋体" panose="02010600030101010101" pitchFamily="2" charset="-122"/>
                <a:cs typeface="Times New Roman" panose="02020603050405020304" charset="0"/>
              </a:rPr>
              <a:t>饱和效应</a:t>
            </a:r>
          </a:p>
        </p:txBody>
      </p:sp>
      <p:sp>
        <p:nvSpPr>
          <p:cNvPr id="3" name="文本框 2">
            <a:extLst>
              <a:ext uri="{FF2B5EF4-FFF2-40B4-BE49-F238E27FC236}">
                <a16:creationId xmlns:a16="http://schemas.microsoft.com/office/drawing/2014/main" id="{4275EE68-3469-9F3E-1A7B-86F47150143D}"/>
              </a:ext>
            </a:extLst>
          </p:cNvPr>
          <p:cNvSpPr txBox="1"/>
          <p:nvPr/>
        </p:nvSpPr>
        <p:spPr>
          <a:xfrm>
            <a:off x="800077" y="1174104"/>
            <a:ext cx="9715236" cy="576248"/>
          </a:xfrm>
          <a:prstGeom prst="rect">
            <a:avLst/>
          </a:prstGeom>
          <a:noFill/>
        </p:spPr>
        <p:txBody>
          <a:bodyPr wrap="square">
            <a:spAutoFit/>
          </a:bodyPr>
          <a:lstStyle/>
          <a:p>
            <a:pPr algn="just" fontAlgn="auto">
              <a:lnSpc>
                <a:spcPct val="150000"/>
              </a:lnSpc>
              <a:spcAft>
                <a:spcPts val="600"/>
              </a:spcAft>
              <a:buClrTx/>
              <a:buSzTx/>
              <a:buNone/>
            </a:pPr>
            <a:r>
              <a:rPr lang="zh-CN" altLang="zh-CN" sz="2400" b="1" dirty="0">
                <a:latin typeface="Times New Roman" panose="02020603050405020304" charset="0"/>
                <a:ea typeface="宋体" panose="02010600030101010101" pitchFamily="2" charset="-122"/>
                <a:cs typeface="Times New Roman" panose="02020603050405020304" charset="0"/>
                <a:sym typeface="+mn-ea"/>
              </a:rPr>
              <a:t>面临的挑战</a:t>
            </a:r>
            <a:r>
              <a:rPr lang="zh-CN" altLang="en-US" sz="2400" b="1" dirty="0">
                <a:latin typeface="Times New Roman" panose="02020603050405020304" charset="0"/>
                <a:ea typeface="宋体" panose="02010600030101010101" pitchFamily="2" charset="-122"/>
                <a:cs typeface="Times New Roman" panose="02020603050405020304" charset="0"/>
                <a:sym typeface="+mn-ea"/>
              </a:rPr>
              <a:t>一</a:t>
            </a:r>
            <a:r>
              <a:rPr lang="zh-CN" altLang="zh-CN" sz="2400" b="1"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临床数据稀缺导致模型泛化能力低</a:t>
            </a:r>
          </a:p>
        </p:txBody>
      </p:sp>
      <p:sp>
        <p:nvSpPr>
          <p:cNvPr id="2" name="圆角矩形 1">
            <a:extLst>
              <a:ext uri="{FF2B5EF4-FFF2-40B4-BE49-F238E27FC236}">
                <a16:creationId xmlns:a16="http://schemas.microsoft.com/office/drawing/2014/main" id="{691840CD-2B54-8F86-901C-DAFE60B5A9E1}"/>
              </a:ext>
            </a:extLst>
          </p:cNvPr>
          <p:cNvSpPr/>
          <p:nvPr/>
        </p:nvSpPr>
        <p:spPr>
          <a:xfrm>
            <a:off x="259292" y="4352481"/>
            <a:ext cx="13264979" cy="4441357"/>
          </a:xfrm>
          <a:prstGeom prst="roundRect">
            <a:avLst>
              <a:gd name="adj" fmla="val 7915"/>
            </a:avLst>
          </a:prstGeom>
          <a:noFill/>
          <a:ln w="28575">
            <a:solidFill>
              <a:schemeClr val="tx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ndParaRPr>
          </a:p>
        </p:txBody>
      </p:sp>
      <p:sp>
        <p:nvSpPr>
          <p:cNvPr id="4" name="文本框 3">
            <a:extLst>
              <a:ext uri="{FF2B5EF4-FFF2-40B4-BE49-F238E27FC236}">
                <a16:creationId xmlns:a16="http://schemas.microsoft.com/office/drawing/2014/main" id="{48876318-0B92-E28B-2443-9A893A5A9E1A}"/>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4</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5570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307400" y="162214"/>
            <a:ext cx="3557187" cy="850937"/>
            <a:chOff x="251520" y="339502"/>
            <a:chExt cx="2258780" cy="540337"/>
          </a:xfrm>
        </p:grpSpPr>
        <p:sp>
          <p:nvSpPr>
            <p:cNvPr id="43" name="Text Box 18"/>
            <p:cNvSpPr txBox="1">
              <a:spLocks noChangeArrowheads="1"/>
            </p:cNvSpPr>
            <p:nvPr/>
          </p:nvSpPr>
          <p:spPr bwMode="gray">
            <a:xfrm>
              <a:off x="926125" y="455578"/>
              <a:ext cx="1584175"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35" b="1" dirty="0">
                  <a:solidFill>
                    <a:srgbClr val="1F4E78"/>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sym typeface="思源黑体" panose="020B0500000000000000" pitchFamily="34" charset="-122"/>
                </a:rPr>
                <a:t>研究现状</a:t>
              </a:r>
            </a:p>
          </p:txBody>
        </p:sp>
        <p:grpSp>
          <p:nvGrpSpPr>
            <p:cNvPr id="44" name="组合 43"/>
            <p:cNvGrpSpPr/>
            <p:nvPr/>
          </p:nvGrpSpPr>
          <p:grpSpPr>
            <a:xfrm>
              <a:off x="257199" y="339502"/>
              <a:ext cx="540337" cy="540337"/>
              <a:chOff x="3393105" y="2094170"/>
              <a:chExt cx="2664367" cy="2664367"/>
            </a:xfrm>
          </p:grpSpPr>
          <p:sp>
            <p:nvSpPr>
              <p:cNvPr id="46" name="椭圆 45"/>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gradFill>
              <a:ln w="19050">
                <a:gradFill>
                  <a:gsLst>
                    <a:gs pos="0">
                      <a:schemeClr val="bg1"/>
                    </a:gs>
                    <a:gs pos="100000">
                      <a:schemeClr val="bg1">
                        <a:lumMod val="75000"/>
                      </a:schemeClr>
                    </a:gs>
                  </a:gsLst>
                  <a:lin ang="5400000" scaled="1"/>
                </a:gradFill>
              </a:ln>
              <a:effectLst>
                <a:outerShdw blurRad="190500" dist="63500" dir="2700000" sx="102000" sy="102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48" name="组合 47"/>
              <p:cNvGrpSpPr/>
              <p:nvPr/>
            </p:nvGrpSpPr>
            <p:grpSpPr>
              <a:xfrm>
                <a:off x="3655434" y="2332886"/>
                <a:ext cx="2167846" cy="2167846"/>
                <a:chOff x="3739822" y="2440887"/>
                <a:chExt cx="1970936" cy="1970936"/>
              </a:xfrm>
            </p:grpSpPr>
            <p:sp>
              <p:nvSpPr>
                <p:cNvPr id="49" name="圆角矩形 4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4">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椭圆 49"/>
                <p:cNvSpPr>
                  <a:spLocks noChangeAspect="1"/>
                </p:cNvSpPr>
                <p:nvPr/>
              </p:nvSpPr>
              <p:spPr>
                <a:xfrm>
                  <a:off x="3837054" y="2549460"/>
                  <a:ext cx="1776466" cy="1776466"/>
                </a:xfrm>
                <a:prstGeom prst="ellipse">
                  <a:avLst/>
                </a:prstGeom>
                <a:solidFill>
                  <a:srgbClr val="1F4E78"/>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1">
                    <a:latin typeface="思源黑体" panose="020B0500000000000000" pitchFamily="34" charset="-122"/>
                    <a:ea typeface="思源黑体" panose="020B0500000000000000" pitchFamily="34" charset="-122"/>
                    <a:sym typeface="思源黑体" panose="020B0500000000000000" pitchFamily="34" charset="-122"/>
                  </a:endParaRPr>
                </a:p>
              </p:txBody>
            </p:sp>
          </p:grpSp>
        </p:grpSp>
        <p:sp>
          <p:nvSpPr>
            <p:cNvPr id="45" name="文本框 20"/>
            <p:cNvSpPr txBox="1">
              <a:spLocks noChangeArrowheads="1"/>
            </p:cNvSpPr>
            <p:nvPr/>
          </p:nvSpPr>
          <p:spPr bwMode="auto">
            <a:xfrm>
              <a:off x="251520" y="412940"/>
              <a:ext cx="536824" cy="33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01</a:t>
              </a:r>
              <a:endParaRPr lang="zh-CN" altLang="en-US" sz="2835">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421" y="185272"/>
            <a:ext cx="2871063" cy="782581"/>
          </a:xfrm>
          <a:prstGeom prst="rect">
            <a:avLst/>
          </a:prstGeom>
        </p:spPr>
      </p:pic>
      <p:sp>
        <p:nvSpPr>
          <p:cNvPr id="30" name="矩形 29">
            <a:extLst>
              <a:ext uri="{FF2B5EF4-FFF2-40B4-BE49-F238E27FC236}">
                <a16:creationId xmlns:a16="http://schemas.microsoft.com/office/drawing/2014/main" id="{398DE6B9-0CD7-2DD5-0076-E6364A3E8BF1}"/>
              </a:ext>
            </a:extLst>
          </p:cNvPr>
          <p:cNvSpPr/>
          <p:nvPr/>
        </p:nvSpPr>
        <p:spPr>
          <a:xfrm>
            <a:off x="1735319" y="4897283"/>
            <a:ext cx="1620957"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II</a:t>
            </a:r>
            <a:r>
              <a:rPr lang="zh-CN" altLang="en-US" sz="2400" dirty="0">
                <a:latin typeface="SimSun" panose="02010600030101010101" pitchFamily="2" charset="-122"/>
                <a:ea typeface="SimSun" panose="02010600030101010101" pitchFamily="2" charset="-122"/>
              </a:rPr>
              <a:t>级胶质瘤</a:t>
            </a:r>
          </a:p>
        </p:txBody>
      </p:sp>
      <p:sp>
        <p:nvSpPr>
          <p:cNvPr id="31" name="矩形 30">
            <a:extLst>
              <a:ext uri="{FF2B5EF4-FFF2-40B4-BE49-F238E27FC236}">
                <a16:creationId xmlns:a16="http://schemas.microsoft.com/office/drawing/2014/main" id="{C8DE7FA3-68D1-A7ED-F038-6B9150FA8E82}"/>
              </a:ext>
            </a:extLst>
          </p:cNvPr>
          <p:cNvSpPr/>
          <p:nvPr/>
        </p:nvSpPr>
        <p:spPr>
          <a:xfrm>
            <a:off x="5699707" y="4897283"/>
            <a:ext cx="1723549"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III</a:t>
            </a:r>
            <a:r>
              <a:rPr lang="zh-CN" altLang="en-US" sz="2400" dirty="0">
                <a:latin typeface="SimSun" panose="02010600030101010101" pitchFamily="2" charset="-122"/>
                <a:ea typeface="SimSun" panose="02010600030101010101" pitchFamily="2" charset="-122"/>
              </a:rPr>
              <a:t>级胶质瘤</a:t>
            </a:r>
          </a:p>
        </p:txBody>
      </p:sp>
      <p:sp>
        <p:nvSpPr>
          <p:cNvPr id="32" name="矩形 31">
            <a:extLst>
              <a:ext uri="{FF2B5EF4-FFF2-40B4-BE49-F238E27FC236}">
                <a16:creationId xmlns:a16="http://schemas.microsoft.com/office/drawing/2014/main" id="{5E079912-90D4-1B72-7A13-D1A049855090}"/>
              </a:ext>
            </a:extLst>
          </p:cNvPr>
          <p:cNvSpPr/>
          <p:nvPr/>
        </p:nvSpPr>
        <p:spPr>
          <a:xfrm>
            <a:off x="10291060" y="4910182"/>
            <a:ext cx="1741182"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IV</a:t>
            </a:r>
            <a:r>
              <a:rPr lang="zh-CN" altLang="en-US" sz="2400" dirty="0">
                <a:latin typeface="SimSun" panose="02010600030101010101" pitchFamily="2" charset="-122"/>
                <a:ea typeface="SimSun" panose="02010600030101010101" pitchFamily="2" charset="-122"/>
              </a:rPr>
              <a:t>级胶质瘤</a:t>
            </a:r>
          </a:p>
        </p:txBody>
      </p:sp>
      <p:grpSp>
        <p:nvGrpSpPr>
          <p:cNvPr id="41" name="组合 40">
            <a:extLst>
              <a:ext uri="{FF2B5EF4-FFF2-40B4-BE49-F238E27FC236}">
                <a16:creationId xmlns:a16="http://schemas.microsoft.com/office/drawing/2014/main" id="{14881CDC-B402-AFDD-0664-8E5955BF04F4}"/>
              </a:ext>
            </a:extLst>
          </p:cNvPr>
          <p:cNvGrpSpPr/>
          <p:nvPr/>
        </p:nvGrpSpPr>
        <p:grpSpPr>
          <a:xfrm>
            <a:off x="1167280" y="2050836"/>
            <a:ext cx="2551852" cy="2686799"/>
            <a:chOff x="787140" y="2074835"/>
            <a:chExt cx="2551852" cy="2686799"/>
          </a:xfrm>
        </p:grpSpPr>
        <p:pic>
          <p:nvPicPr>
            <p:cNvPr id="11" name="图片 10" descr="图片包含 物体, 自行车, 球拍, 关&#10;&#10;描述已自动生成">
              <a:extLst>
                <a:ext uri="{FF2B5EF4-FFF2-40B4-BE49-F238E27FC236}">
                  <a16:creationId xmlns:a16="http://schemas.microsoft.com/office/drawing/2014/main" id="{39C3302A-689E-D0E9-6A79-ED57754B3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19666" y="2142309"/>
              <a:ext cx="2686799" cy="2551852"/>
            </a:xfrm>
            <a:prstGeom prst="rect">
              <a:avLst/>
            </a:prstGeom>
          </p:spPr>
        </p:pic>
        <p:sp>
          <p:nvSpPr>
            <p:cNvPr id="33" name="矩形 32">
              <a:extLst>
                <a:ext uri="{FF2B5EF4-FFF2-40B4-BE49-F238E27FC236}">
                  <a16:creationId xmlns:a16="http://schemas.microsoft.com/office/drawing/2014/main" id="{8DD9D186-F60F-DDB5-11C1-687F0E4EC947}"/>
                </a:ext>
              </a:extLst>
            </p:cNvPr>
            <p:cNvSpPr/>
            <p:nvPr/>
          </p:nvSpPr>
          <p:spPr>
            <a:xfrm>
              <a:off x="2165657" y="2846037"/>
              <a:ext cx="652539" cy="7480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grpSp>
        <p:nvGrpSpPr>
          <p:cNvPr id="47" name="组合 46">
            <a:extLst>
              <a:ext uri="{FF2B5EF4-FFF2-40B4-BE49-F238E27FC236}">
                <a16:creationId xmlns:a16="http://schemas.microsoft.com/office/drawing/2014/main" id="{4263C459-06B6-C19B-2E47-F1466FC1E0C6}"/>
              </a:ext>
            </a:extLst>
          </p:cNvPr>
          <p:cNvGrpSpPr/>
          <p:nvPr/>
        </p:nvGrpSpPr>
        <p:grpSpPr>
          <a:xfrm>
            <a:off x="5135674" y="2083356"/>
            <a:ext cx="2622440" cy="2648518"/>
            <a:chOff x="3804109" y="2107355"/>
            <a:chExt cx="2622440" cy="2648518"/>
          </a:xfrm>
        </p:grpSpPr>
        <p:pic>
          <p:nvPicPr>
            <p:cNvPr id="5" name="图片 4" descr="黑暗里有星球&#10;&#10;中度可信度描述已自动生成">
              <a:extLst>
                <a:ext uri="{FF2B5EF4-FFF2-40B4-BE49-F238E27FC236}">
                  <a16:creationId xmlns:a16="http://schemas.microsoft.com/office/drawing/2014/main" id="{8D31EC22-1D99-676E-CF55-3A6EF714397C}"/>
                </a:ext>
              </a:extLst>
            </p:cNvPr>
            <p:cNvPicPr>
              <a:picLocks noChangeAspect="1"/>
            </p:cNvPicPr>
            <p:nvPr/>
          </p:nvPicPr>
          <p:blipFill>
            <a:blip r:embed="rId5">
              <a:extLst>
                <a:ext uri="{28A0092B-C50C-407E-A947-70E740481C1C}">
                  <a14:useLocalDpi xmlns:a14="http://schemas.microsoft.com/office/drawing/2010/main" val="0"/>
                </a:ext>
              </a:extLst>
            </a:blip>
            <a:srcRect r="6183"/>
            <a:stretch/>
          </p:blipFill>
          <p:spPr>
            <a:xfrm rot="16200000">
              <a:off x="3791070" y="2120394"/>
              <a:ext cx="2648518" cy="2622440"/>
            </a:xfrm>
            <a:prstGeom prst="rect">
              <a:avLst/>
            </a:prstGeom>
          </p:spPr>
        </p:pic>
        <p:sp>
          <p:nvSpPr>
            <p:cNvPr id="34" name="矩形 33">
              <a:extLst>
                <a:ext uri="{FF2B5EF4-FFF2-40B4-BE49-F238E27FC236}">
                  <a16:creationId xmlns:a16="http://schemas.microsoft.com/office/drawing/2014/main" id="{E06BB16C-41F1-9379-EEF3-6813E5ABAA80}"/>
                </a:ext>
              </a:extLst>
            </p:cNvPr>
            <p:cNvSpPr/>
            <p:nvPr/>
          </p:nvSpPr>
          <p:spPr>
            <a:xfrm>
              <a:off x="4705334" y="2846036"/>
              <a:ext cx="652539" cy="7480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grpSp>
        <p:nvGrpSpPr>
          <p:cNvPr id="53" name="组合 52">
            <a:extLst>
              <a:ext uri="{FF2B5EF4-FFF2-40B4-BE49-F238E27FC236}">
                <a16:creationId xmlns:a16="http://schemas.microsoft.com/office/drawing/2014/main" id="{E706E77C-B5A0-6695-05CE-8DD9F1616E27}"/>
              </a:ext>
            </a:extLst>
          </p:cNvPr>
          <p:cNvGrpSpPr/>
          <p:nvPr/>
        </p:nvGrpSpPr>
        <p:grpSpPr>
          <a:xfrm>
            <a:off x="9911078" y="2083355"/>
            <a:ext cx="2551855" cy="2686798"/>
            <a:chOff x="7018253" y="2094454"/>
            <a:chExt cx="2551855" cy="2686798"/>
          </a:xfrm>
        </p:grpSpPr>
        <p:pic>
          <p:nvPicPr>
            <p:cNvPr id="9" name="图片 8" descr="碗里的食物&#10;&#10;中度可信度描述已自动生成">
              <a:extLst>
                <a:ext uri="{FF2B5EF4-FFF2-40B4-BE49-F238E27FC236}">
                  <a16:creationId xmlns:a16="http://schemas.microsoft.com/office/drawing/2014/main" id="{E82614A1-F032-03BC-5D2D-DE48019EE3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950782" y="2161925"/>
              <a:ext cx="2686798" cy="2551855"/>
            </a:xfrm>
            <a:prstGeom prst="rect">
              <a:avLst/>
            </a:prstGeom>
          </p:spPr>
        </p:pic>
        <p:sp>
          <p:nvSpPr>
            <p:cNvPr id="35" name="矩形 34">
              <a:extLst>
                <a:ext uri="{FF2B5EF4-FFF2-40B4-BE49-F238E27FC236}">
                  <a16:creationId xmlns:a16="http://schemas.microsoft.com/office/drawing/2014/main" id="{E7ABB335-BBFD-1425-722D-53C228FE00F4}"/>
                </a:ext>
              </a:extLst>
            </p:cNvPr>
            <p:cNvSpPr/>
            <p:nvPr/>
          </p:nvSpPr>
          <p:spPr>
            <a:xfrm>
              <a:off x="8487585" y="3057568"/>
              <a:ext cx="845101" cy="84677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sp>
        <p:nvSpPr>
          <p:cNvPr id="2" name="文本框 1">
            <a:extLst>
              <a:ext uri="{FF2B5EF4-FFF2-40B4-BE49-F238E27FC236}">
                <a16:creationId xmlns:a16="http://schemas.microsoft.com/office/drawing/2014/main" id="{CEDA3D2A-435C-D3F9-BD12-7A3064BAF22B}"/>
              </a:ext>
            </a:extLst>
          </p:cNvPr>
          <p:cNvSpPr txBox="1"/>
          <p:nvPr/>
        </p:nvSpPr>
        <p:spPr>
          <a:xfrm>
            <a:off x="800076" y="1174104"/>
            <a:ext cx="12791938" cy="576248"/>
          </a:xfrm>
          <a:prstGeom prst="rect">
            <a:avLst/>
          </a:prstGeom>
          <a:noFill/>
        </p:spPr>
        <p:txBody>
          <a:bodyPr wrap="square">
            <a:spAutoFit/>
          </a:bodyPr>
          <a:lstStyle/>
          <a:p>
            <a:pPr algn="just" fontAlgn="auto">
              <a:lnSpc>
                <a:spcPct val="150000"/>
              </a:lnSpc>
              <a:spcAft>
                <a:spcPts val="600"/>
              </a:spcAft>
              <a:buClrTx/>
              <a:buSzTx/>
              <a:buNone/>
            </a:pPr>
            <a:r>
              <a:rPr lang="zh-CN" altLang="zh-CN" sz="2400" b="1" dirty="0">
                <a:latin typeface="Times New Roman" panose="02020603050405020304" charset="0"/>
                <a:ea typeface="宋体" panose="02010600030101010101" pitchFamily="2" charset="-122"/>
                <a:cs typeface="Times New Roman" panose="02020603050405020304" charset="0"/>
                <a:sym typeface="+mn-ea"/>
              </a:rPr>
              <a:t>面临的挑战</a:t>
            </a:r>
            <a:r>
              <a:rPr lang="zh-CN" altLang="en-US" sz="2400" b="1" dirty="0">
                <a:latin typeface="Times New Roman" panose="02020603050405020304" charset="0"/>
                <a:ea typeface="宋体" panose="02010600030101010101" pitchFamily="2" charset="-122"/>
                <a:cs typeface="Times New Roman" panose="02020603050405020304" charset="0"/>
                <a:sym typeface="+mn-ea"/>
              </a:rPr>
              <a:t>二</a:t>
            </a:r>
            <a:r>
              <a:rPr lang="zh-CN" altLang="zh-CN" sz="2400" b="1" dirty="0">
                <a:latin typeface="Times New Roman" panose="02020603050405020304" charset="0"/>
                <a:ea typeface="宋体" panose="02010600030101010101" pitchFamily="2" charset="-122"/>
                <a:cs typeface="Times New Roman" panose="02020603050405020304" charset="0"/>
                <a:sym typeface="+mn-ea"/>
              </a:rPr>
              <a:t>：</a:t>
            </a:r>
            <a:r>
              <a:rPr lang="zh-CN" altLang="en-US" sz="2400" b="1" dirty="0">
                <a:solidFill>
                  <a:srgbClr val="C00000"/>
                </a:solidFill>
                <a:latin typeface="Times New Roman" panose="02020603050405020304" charset="0"/>
                <a:ea typeface="宋体" panose="02010600030101010101" pitchFamily="2" charset="-122"/>
                <a:cs typeface="Times New Roman" panose="02020603050405020304" charset="0"/>
                <a:sym typeface="+mn-ea"/>
              </a:rPr>
              <a:t>脑肿瘤分类间纹理相似、对比度较低而难以区分</a:t>
            </a:r>
          </a:p>
        </p:txBody>
      </p:sp>
      <p:sp>
        <p:nvSpPr>
          <p:cNvPr id="3" name="圆角矩形 2">
            <a:extLst>
              <a:ext uri="{FF2B5EF4-FFF2-40B4-BE49-F238E27FC236}">
                <a16:creationId xmlns:a16="http://schemas.microsoft.com/office/drawing/2014/main" id="{935479CA-272A-8C38-8D63-D48B69B3A06A}"/>
              </a:ext>
            </a:extLst>
          </p:cNvPr>
          <p:cNvSpPr/>
          <p:nvPr/>
        </p:nvSpPr>
        <p:spPr>
          <a:xfrm>
            <a:off x="300487" y="1890980"/>
            <a:ext cx="13291527" cy="7108558"/>
          </a:xfrm>
          <a:prstGeom prst="roundRect">
            <a:avLst>
              <a:gd name="adj" fmla="val 7915"/>
            </a:avLst>
          </a:prstGeom>
          <a:noFill/>
          <a:ln w="28575">
            <a:solidFill>
              <a:schemeClr val="tx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ndParaRPr>
          </a:p>
        </p:txBody>
      </p:sp>
      <p:sp>
        <p:nvSpPr>
          <p:cNvPr id="4" name="文本框 3">
            <a:extLst>
              <a:ext uri="{FF2B5EF4-FFF2-40B4-BE49-F238E27FC236}">
                <a16:creationId xmlns:a16="http://schemas.microsoft.com/office/drawing/2014/main" id="{52BD8AD0-9714-5A4F-F5CC-E21AAE5D1417}"/>
              </a:ext>
            </a:extLst>
          </p:cNvPr>
          <p:cNvSpPr txBox="1"/>
          <p:nvPr/>
        </p:nvSpPr>
        <p:spPr>
          <a:xfrm>
            <a:off x="13804490" y="8421329"/>
            <a:ext cx="461994" cy="43255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5</a:t>
            </a:r>
            <a:endParaRPr kumimoji="1" lang="zh-CN" altLang="en-US" dirty="0">
              <a:latin typeface="Times New Roman" panose="02020603050405020304" pitchFamily="18" charset="0"/>
              <a:cs typeface="Times New Roman" panose="02020603050405020304" pitchFamily="18" charset="0"/>
            </a:endParaRPr>
          </a:p>
        </p:txBody>
      </p:sp>
      <p:pic>
        <p:nvPicPr>
          <p:cNvPr id="6" name="图片 5" descr="图片包含 显微镜, 物体, 照片, 镜子&#10;&#10;AI 生成的内容可能不正确。">
            <a:extLst>
              <a:ext uri="{FF2B5EF4-FFF2-40B4-BE49-F238E27FC236}">
                <a16:creationId xmlns:a16="http://schemas.microsoft.com/office/drawing/2014/main" id="{75838B67-E56A-6D9F-64A1-1E837E4F28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515587" y="5446991"/>
            <a:ext cx="2122282" cy="2122282"/>
          </a:xfrm>
          <a:prstGeom prst="rect">
            <a:avLst/>
          </a:prstGeom>
        </p:spPr>
      </p:pic>
      <p:pic>
        <p:nvPicPr>
          <p:cNvPr id="7" name="图片 6" descr="黑暗里有星球&#10;&#10;AI 生成的内容可能不正确。">
            <a:extLst>
              <a:ext uri="{FF2B5EF4-FFF2-40B4-BE49-F238E27FC236}">
                <a16:creationId xmlns:a16="http://schemas.microsoft.com/office/drawing/2014/main" id="{DB67B688-C2CE-E060-8357-ACD377B8AA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5529193" y="5464659"/>
            <a:ext cx="2122283" cy="2122283"/>
          </a:xfrm>
          <a:prstGeom prst="rect">
            <a:avLst/>
          </a:prstGeom>
        </p:spPr>
      </p:pic>
      <p:pic>
        <p:nvPicPr>
          <p:cNvPr id="8" name="图片 7" descr="显微镜下的图&#10;&#10;AI 生成的内容可能不正确。">
            <a:extLst>
              <a:ext uri="{FF2B5EF4-FFF2-40B4-BE49-F238E27FC236}">
                <a16:creationId xmlns:a16="http://schemas.microsoft.com/office/drawing/2014/main" id="{51A8BFD2-6953-9DE9-788D-D41631238D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0103227" y="5484329"/>
            <a:ext cx="2122284" cy="2122284"/>
          </a:xfrm>
          <a:prstGeom prst="rect">
            <a:avLst/>
          </a:prstGeom>
        </p:spPr>
      </p:pic>
      <p:sp>
        <p:nvSpPr>
          <p:cNvPr id="10" name="文本框 9">
            <a:extLst>
              <a:ext uri="{FF2B5EF4-FFF2-40B4-BE49-F238E27FC236}">
                <a16:creationId xmlns:a16="http://schemas.microsoft.com/office/drawing/2014/main" id="{193277A4-59E3-3419-529A-6747979C4514}"/>
              </a:ext>
            </a:extLst>
          </p:cNvPr>
          <p:cNvSpPr txBox="1"/>
          <p:nvPr/>
        </p:nvSpPr>
        <p:spPr>
          <a:xfrm>
            <a:off x="2208611" y="7827567"/>
            <a:ext cx="688193" cy="432554"/>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12" name="文本框 11">
            <a:extLst>
              <a:ext uri="{FF2B5EF4-FFF2-40B4-BE49-F238E27FC236}">
                <a16:creationId xmlns:a16="http://schemas.microsoft.com/office/drawing/2014/main" id="{CC4BE047-D35A-253D-684E-BEEB0E87CE5D}"/>
              </a:ext>
            </a:extLst>
          </p:cNvPr>
          <p:cNvSpPr txBox="1"/>
          <p:nvPr/>
        </p:nvSpPr>
        <p:spPr>
          <a:xfrm>
            <a:off x="6154212" y="7870269"/>
            <a:ext cx="781191" cy="432554"/>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13" name="文本框 12">
            <a:extLst>
              <a:ext uri="{FF2B5EF4-FFF2-40B4-BE49-F238E27FC236}">
                <a16:creationId xmlns:a16="http://schemas.microsoft.com/office/drawing/2014/main" id="{634C56F1-C3ED-5C2B-E935-B8F585A3970A}"/>
              </a:ext>
            </a:extLst>
          </p:cNvPr>
          <p:cNvSpPr txBox="1"/>
          <p:nvPr/>
        </p:nvSpPr>
        <p:spPr>
          <a:xfrm>
            <a:off x="10864796" y="7864908"/>
            <a:ext cx="796691" cy="432554"/>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14" name="矩形 13">
            <a:extLst>
              <a:ext uri="{FF2B5EF4-FFF2-40B4-BE49-F238E27FC236}">
                <a16:creationId xmlns:a16="http://schemas.microsoft.com/office/drawing/2014/main" id="{825FB66C-B7BD-A706-318C-1B944500C96B}"/>
              </a:ext>
            </a:extLst>
          </p:cNvPr>
          <p:cNvSpPr/>
          <p:nvPr/>
        </p:nvSpPr>
        <p:spPr>
          <a:xfrm>
            <a:off x="2452947" y="6343273"/>
            <a:ext cx="643963" cy="6524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82331DC4-DD86-60DD-8091-AC2F4CC4622E}"/>
              </a:ext>
            </a:extLst>
          </p:cNvPr>
          <p:cNvSpPr/>
          <p:nvPr/>
        </p:nvSpPr>
        <p:spPr>
          <a:xfrm>
            <a:off x="6665273" y="6508132"/>
            <a:ext cx="605575" cy="5140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449EF4E-3C9C-D66E-A998-46C3CAC88516}"/>
              </a:ext>
            </a:extLst>
          </p:cNvPr>
          <p:cNvSpPr/>
          <p:nvPr/>
        </p:nvSpPr>
        <p:spPr>
          <a:xfrm>
            <a:off x="11086932" y="6743735"/>
            <a:ext cx="616977" cy="514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descr="图片包含 显微镜, 物体, 照片, 镜子&#10;&#10;AI 生成的内容可能不正确。">
            <a:extLst>
              <a:ext uri="{FF2B5EF4-FFF2-40B4-BE49-F238E27FC236}">
                <a16:creationId xmlns:a16="http://schemas.microsoft.com/office/drawing/2014/main" id="{E238D619-1E48-3510-8397-516D61FBC713}"/>
              </a:ext>
            </a:extLst>
          </p:cNvPr>
          <p:cNvPicPr>
            <a:picLocks noChangeAspect="1"/>
          </p:cNvPicPr>
          <p:nvPr/>
        </p:nvPicPr>
        <p:blipFill>
          <a:blip r:embed="rId7">
            <a:extLst>
              <a:ext uri="{28A0092B-C50C-407E-A947-70E740481C1C}">
                <a14:useLocalDpi xmlns:a14="http://schemas.microsoft.com/office/drawing/2010/main" val="0"/>
              </a:ext>
            </a:extLst>
          </a:blip>
          <a:srcRect l="27962" t="55875" r="29200" b="16545"/>
          <a:stretch>
            <a:fillRect/>
          </a:stretch>
        </p:blipFill>
        <p:spPr>
          <a:xfrm rot="16200000">
            <a:off x="541259" y="6971118"/>
            <a:ext cx="2132249" cy="1372786"/>
          </a:xfrm>
          <a:prstGeom prst="rect">
            <a:avLst/>
          </a:prstGeom>
        </p:spPr>
      </p:pic>
      <p:pic>
        <p:nvPicPr>
          <p:cNvPr id="18" name="图片 17" descr="黑暗里有星球&#10;&#10;AI 生成的内容可能不正确。">
            <a:extLst>
              <a:ext uri="{FF2B5EF4-FFF2-40B4-BE49-F238E27FC236}">
                <a16:creationId xmlns:a16="http://schemas.microsoft.com/office/drawing/2014/main" id="{38EBE3C5-C40D-171A-7FAA-B289FBA78345}"/>
              </a:ext>
            </a:extLst>
          </p:cNvPr>
          <p:cNvPicPr>
            <a:picLocks noChangeAspect="1"/>
          </p:cNvPicPr>
          <p:nvPr/>
        </p:nvPicPr>
        <p:blipFill>
          <a:blip r:embed="rId8">
            <a:extLst>
              <a:ext uri="{28A0092B-C50C-407E-A947-70E740481C1C}">
                <a14:useLocalDpi xmlns:a14="http://schemas.microsoft.com/office/drawing/2010/main" val="0"/>
              </a:ext>
            </a:extLst>
          </a:blip>
          <a:srcRect l="19852" t="51469" r="33280" b="11722"/>
          <a:stretch>
            <a:fillRect/>
          </a:stretch>
        </p:blipFill>
        <p:spPr>
          <a:xfrm rot="16200000">
            <a:off x="4454229" y="7045561"/>
            <a:ext cx="2015861" cy="1583204"/>
          </a:xfrm>
          <a:prstGeom prst="rect">
            <a:avLst/>
          </a:prstGeom>
        </p:spPr>
      </p:pic>
      <p:pic>
        <p:nvPicPr>
          <p:cNvPr id="19" name="图片 18" descr="显微镜下的图&#10;&#10;AI 生成的内容可能不正确。">
            <a:extLst>
              <a:ext uri="{FF2B5EF4-FFF2-40B4-BE49-F238E27FC236}">
                <a16:creationId xmlns:a16="http://schemas.microsoft.com/office/drawing/2014/main" id="{0D4A3220-15D2-F812-6944-C24C0433D177}"/>
              </a:ext>
            </a:extLst>
          </p:cNvPr>
          <p:cNvPicPr>
            <a:picLocks noChangeAspect="1"/>
          </p:cNvPicPr>
          <p:nvPr/>
        </p:nvPicPr>
        <p:blipFill>
          <a:blip r:embed="rId9">
            <a:extLst>
              <a:ext uri="{28A0092B-C50C-407E-A947-70E740481C1C}">
                <a14:useLocalDpi xmlns:a14="http://schemas.microsoft.com/office/drawing/2010/main" val="0"/>
              </a:ext>
            </a:extLst>
          </a:blip>
          <a:srcRect l="14198" t="45349" r="54557" b="28801"/>
          <a:stretch>
            <a:fillRect/>
          </a:stretch>
        </p:blipFill>
        <p:spPr>
          <a:xfrm rot="16200000">
            <a:off x="9088066" y="7071080"/>
            <a:ext cx="2015862" cy="1667743"/>
          </a:xfrm>
          <a:prstGeom prst="rect">
            <a:avLst/>
          </a:prstGeom>
        </p:spPr>
      </p:pic>
    </p:spTree>
    <p:extLst>
      <p:ext uri="{BB962C8B-B14F-4D97-AF65-F5344CB8AC3E}">
        <p14:creationId xmlns:p14="http://schemas.microsoft.com/office/powerpoint/2010/main" val="16954393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3.04.14"/>
  <p:tag name="AS_TITLE" val="Aspose.Slides for .NET 4.0 Client Profile"/>
  <p:tag name="AS_VERSION" val="23.4"/>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0fcaeda-88ad-4e6d-8ff1-41263b37fc83}"/>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1769</Words>
  <Application>Microsoft Macintosh PowerPoint</Application>
  <PresentationFormat>自定义</PresentationFormat>
  <Paragraphs>296</Paragraphs>
  <Slides>27</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等线</vt:lpstr>
      <vt:lpstr>思源黑体</vt:lpstr>
      <vt:lpstr>SimSun</vt:lpstr>
      <vt:lpstr>SimSun</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PPT汇_PPT模板免费下载_www.ppthui.com</dc:title>
  <dc:creator/>
  <cp:lastModifiedBy/>
  <cp:revision>2</cp:revision>
  <dcterms:created xsi:type="dcterms:W3CDTF">2021-11-01T00:50:00Z</dcterms:created>
  <dcterms:modified xsi:type="dcterms:W3CDTF">2025-12-10T05:48:26Z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904AB9FD79704913A69D8893CB8AD9DB</vt:lpwstr>
  </property>
  <property fmtid="{D5CDD505-2E9C-101B-9397-08002B2CF9AE}" pid="3" name="KSOProductBuildVer">
    <vt:lpwstr>2052-11.1.0.10723</vt:lpwstr>
  </property>
</Properties>
</file>